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4"/>
    <p:sldMasterId id="2147483752" r:id="rId5"/>
    <p:sldMasterId id="2147483786" r:id="rId6"/>
    <p:sldMasterId id="2147483820" r:id="rId7"/>
  </p:sldMasterIdLst>
  <p:notesMasterIdLst>
    <p:notesMasterId r:id="rId36"/>
  </p:notesMasterIdLst>
  <p:sldIdLst>
    <p:sldId id="266" r:id="rId8"/>
    <p:sldId id="284" r:id="rId9"/>
    <p:sldId id="285" r:id="rId10"/>
    <p:sldId id="265" r:id="rId11"/>
    <p:sldId id="273" r:id="rId12"/>
    <p:sldId id="287" r:id="rId13"/>
    <p:sldId id="288" r:id="rId14"/>
    <p:sldId id="289" r:id="rId15"/>
    <p:sldId id="290" r:id="rId16"/>
    <p:sldId id="286" r:id="rId17"/>
    <p:sldId id="291" r:id="rId18"/>
    <p:sldId id="308" r:id="rId19"/>
    <p:sldId id="292" r:id="rId20"/>
    <p:sldId id="293" r:id="rId21"/>
    <p:sldId id="294" r:id="rId22"/>
    <p:sldId id="295" r:id="rId23"/>
    <p:sldId id="297" r:id="rId24"/>
    <p:sldId id="298" r:id="rId25"/>
    <p:sldId id="299" r:id="rId26"/>
    <p:sldId id="300" r:id="rId27"/>
    <p:sldId id="301" r:id="rId28"/>
    <p:sldId id="302" r:id="rId29"/>
    <p:sldId id="304" r:id="rId30"/>
    <p:sldId id="303" r:id="rId31"/>
    <p:sldId id="296" r:id="rId32"/>
    <p:sldId id="305" r:id="rId33"/>
    <p:sldId id="307" r:id="rId34"/>
    <p:sldId id="306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change Semester - next step" id="{8E19C93A-3608-434C-92E9-66247B3985EA}">
          <p14:sldIdLst>
            <p14:sldId id="266"/>
            <p14:sldId id="284"/>
            <p14:sldId id="285"/>
            <p14:sldId id="265"/>
            <p14:sldId id="273"/>
            <p14:sldId id="287"/>
            <p14:sldId id="288"/>
            <p14:sldId id="289"/>
            <p14:sldId id="290"/>
            <p14:sldId id="286"/>
            <p14:sldId id="291"/>
            <p14:sldId id="308"/>
            <p14:sldId id="292"/>
            <p14:sldId id="293"/>
            <p14:sldId id="294"/>
            <p14:sldId id="295"/>
            <p14:sldId id="297"/>
            <p14:sldId id="298"/>
            <p14:sldId id="299"/>
            <p14:sldId id="300"/>
            <p14:sldId id="301"/>
            <p14:sldId id="302"/>
            <p14:sldId id="304"/>
            <p14:sldId id="303"/>
            <p14:sldId id="296"/>
            <p14:sldId id="305"/>
            <p14:sldId id="307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76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3" autoAdjust="0"/>
    <p:restoredTop sz="80615" autoAdjust="0"/>
  </p:normalViewPr>
  <p:slideViewPr>
    <p:cSldViewPr snapToGrid="0">
      <p:cViewPr varScale="1">
        <p:scale>
          <a:sx n="105" d="100"/>
          <a:sy n="105" d="100"/>
        </p:scale>
        <p:origin x="97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5BDB6-5BD2-48E5-B935-0A3CB93845BA}" type="datetimeFigureOut">
              <a:rPr lang="de-DE" smtClean="0"/>
              <a:t>28.02.2024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19F08-5983-4EFA-9303-726DE04BC2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07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8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19F08-5983-4EFA-9303-726DE04BC22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677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/>
              <a:t>Over 90 </a:t>
            </a:r>
            <a:r>
              <a:rPr lang="de-DE" sz="1200" dirty="0" err="1"/>
              <a:t>Stundents</a:t>
            </a:r>
            <a:r>
              <a:rPr lang="de-DE" sz="1200" dirty="0"/>
              <a:t> </a:t>
            </a:r>
            <a:r>
              <a:rPr lang="de-DE" sz="1200" dirty="0" err="1"/>
              <a:t>going</a:t>
            </a:r>
            <a:r>
              <a:rPr lang="de-DE" sz="1200" dirty="0"/>
              <a:t> </a:t>
            </a:r>
            <a:r>
              <a:rPr lang="de-DE" sz="1200" dirty="0" err="1"/>
              <a:t>aboad</a:t>
            </a:r>
            <a:r>
              <a:rPr lang="de-DE" sz="1200" dirty="0"/>
              <a:t> : Erasmus/Faculty/Swiss Mobility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19F08-5983-4EFA-9303-726DE04BC22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10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Understand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the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application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process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and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meet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the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deadline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b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</a:b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Your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host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university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will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contact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you</a:t>
            </a:r>
            <a:b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</a:b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Proactively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inform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the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incoming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team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of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your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host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institution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in a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timely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manner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if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this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does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not happen (and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put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us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in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copy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)</a:t>
            </a:r>
            <a:b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</a:b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Exchange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students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for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the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Summer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semester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2025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might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be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contacted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a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bit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later</a:t>
            </a:r>
            <a:b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</a:b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Your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host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institution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will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instruct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you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how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to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:</a:t>
            </a:r>
            <a:b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</a:b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Enroll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as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a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exchange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Student</a:t>
            </a:r>
            <a:b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</a:b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Register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for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courses</a:t>
            </a:r>
            <a:b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</a:b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Apply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for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accommodation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(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if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applicable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)</a:t>
            </a:r>
          </a:p>
          <a:p>
            <a:pPr marL="0" indent="0">
              <a:buNone/>
            </a:pPr>
            <a:r>
              <a:rPr lang="de-DE" sz="1200" b="1" dirty="0" err="1">
                <a:solidFill>
                  <a:srgbClr val="00376C"/>
                </a:solidFill>
                <a:latin typeface="Georgia" panose="02040502050405020303" pitchFamily="18" charset="0"/>
              </a:rPr>
              <a:t>Important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: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you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may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be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required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to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submit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a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motivation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statement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and an additional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proof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of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language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proficiency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. </a:t>
            </a:r>
          </a:p>
          <a:p>
            <a:pPr marL="0" indent="0">
              <a:buNone/>
            </a:pP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However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unlikely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,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your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host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institution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may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reject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your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nomination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/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application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,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especially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if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you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do not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complete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administrative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formalities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in time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or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meet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the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language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 </a:t>
            </a:r>
            <a:r>
              <a:rPr lang="de-DE" sz="1200" dirty="0" err="1">
                <a:solidFill>
                  <a:srgbClr val="00376C"/>
                </a:solidFill>
                <a:latin typeface="Georgia" panose="02040502050405020303" pitchFamily="18" charset="0"/>
              </a:rPr>
              <a:t>requirements</a:t>
            </a:r>
            <a:r>
              <a:rPr lang="de-DE" sz="1200" dirty="0">
                <a:solidFill>
                  <a:srgbClr val="00376C"/>
                </a:solidFill>
                <a:latin typeface="Georgia" panose="02040502050405020303" pitchFamily="18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19F08-5983-4EFA-9303-726DE04BC222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938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19F08-5983-4EFA-9303-726DE04BC22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810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emf"/><Relationship Id="rId4" Type="http://schemas.openxmlformats.org/officeDocument/2006/relationships/image" Target="../media/image7.sv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emf"/><Relationship Id="rId4" Type="http://schemas.openxmlformats.org/officeDocument/2006/relationships/image" Target="../media/image7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emf"/><Relationship Id="rId4" Type="http://schemas.openxmlformats.org/officeDocument/2006/relationships/image" Target="../media/image7.sv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sv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4D8C1C-B09E-40FB-B41A-39875D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74ABDE-BE05-4FED-A90A-107E42A77A40}" type="datetime1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F2383-5E97-4AE1-ABC3-BFC2EF41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EF7594-76C4-4FC5-99C0-F694FBDC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DC4ADC3-B7EC-4B28-8632-81A015804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4000" y="2626142"/>
            <a:ext cx="9936000" cy="306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5pPr>
          </a:lstStyle>
          <a:p>
            <a:pPr lvl="0"/>
            <a:r>
              <a:rPr lang="de-DE" dirty="0"/>
              <a:t>Name Nachname, Position 20pt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E470D5C-D286-4885-AA36-1D00978DFF5D}"/>
              </a:ext>
            </a:extLst>
          </p:cNvPr>
          <p:cNvCxnSpPr>
            <a:cxnSpLocks/>
          </p:cNvCxnSpPr>
          <p:nvPr userDrawn="1"/>
        </p:nvCxnSpPr>
        <p:spPr>
          <a:xfrm>
            <a:off x="1134000" y="3049729"/>
            <a:ext cx="630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5">
            <a:extLst>
              <a:ext uri="{FF2B5EF4-FFF2-40B4-BE49-F238E27FC236}">
                <a16:creationId xmlns:a16="http://schemas.microsoft.com/office/drawing/2014/main" id="{223CC162-CC8C-40E0-88B3-35128DE47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4000" y="3906000"/>
            <a:ext cx="9936000" cy="64120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H1 Titel der Präsentation 45pt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7310693-FA9F-81E4-5C83-022DE0A7A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475" y="0"/>
            <a:ext cx="2579525" cy="25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60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1B631A-F203-49CB-893C-6201FD4D4C13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6014160-B466-4C4A-A2FF-92E7258DB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4554000"/>
            <a:ext cx="9936000" cy="1080000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Fließtext 20pt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1072B5D4-5B16-E64B-B3AA-A85866146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3345986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13317523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_Allgemei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CF0867F-9646-41E7-8F47-CB2348ED13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78CDD8D-2AC6-4446-BA3C-396E75774C59}"/>
              </a:ext>
            </a:extLst>
          </p:cNvPr>
          <p:cNvSpPr txBox="1"/>
          <p:nvPr userDrawn="1"/>
        </p:nvSpPr>
        <p:spPr>
          <a:xfrm>
            <a:off x="1128713" y="2331006"/>
            <a:ext cx="10439400" cy="18431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Humboldt-Universität </a:t>
            </a:r>
            <a:r>
              <a:rPr lang="en-GB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zu</a:t>
            </a:r>
            <a:r>
              <a:rPr lang="en-GB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Berlin is the oldest university in Berlin </a:t>
            </a:r>
            <a:br>
              <a:rPr lang="en-GB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GB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and one of the most renowned universities in the world.</a:t>
            </a:r>
            <a:endParaRPr lang="de-DE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Humboldt-Universität zu Berlin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D35A43F-5931-4C9D-BB03-40E62F6482CD}"/>
              </a:ext>
            </a:extLst>
          </p:cNvPr>
          <p:cNvSpPr txBox="1"/>
          <p:nvPr userDrawn="1"/>
        </p:nvSpPr>
        <p:spPr>
          <a:xfrm>
            <a:off x="10227138" y="5823675"/>
            <a:ext cx="1340975" cy="3838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ts val="2100"/>
              </a:lnSpc>
            </a:pPr>
            <a:r>
              <a:rPr lang="de-D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Matthias Heyde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589EC48-AFC1-C366-4183-7437B90A19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214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_Geschich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Gebäude, draußen, Turm, schwarz enthält.&#10;&#10;Automatisch generierte Beschreibung">
            <a:extLst>
              <a:ext uri="{FF2B5EF4-FFF2-40B4-BE49-F238E27FC236}">
                <a16:creationId xmlns:a16="http://schemas.microsoft.com/office/drawing/2014/main" id="{AE06C773-3859-45E4-8E74-757FDBA45E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2"/>
            <a:ext cx="11062800" cy="627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de-DE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19C3F3A-227D-7845-BEC5-7D8D7C1BB1F7}"/>
              </a:ext>
            </a:extLst>
          </p:cNvPr>
          <p:cNvSpPr txBox="1"/>
          <p:nvPr userDrawn="1"/>
        </p:nvSpPr>
        <p:spPr>
          <a:xfrm>
            <a:off x="1128714" y="2331006"/>
            <a:ext cx="4334537" cy="10217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The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Humboldtian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ideal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of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education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b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which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still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guides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scholars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of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b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university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today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,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includes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:</a:t>
            </a:r>
          </a:p>
          <a:p>
            <a:pPr algn="l"/>
            <a:endParaRPr lang="de-DE" sz="2000" b="0" i="0" u="none" strike="noStrike" baseline="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2F12551-3064-5D44-91FA-6A507D1A2A8C}"/>
              </a:ext>
            </a:extLst>
          </p:cNvPr>
          <p:cNvSpPr txBox="1"/>
          <p:nvPr userDrawn="1"/>
        </p:nvSpPr>
        <p:spPr>
          <a:xfrm>
            <a:off x="1128713" y="3505199"/>
            <a:ext cx="4014787" cy="13049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Independence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Unity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  <a:r>
              <a:rPr lang="de-DE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de-DE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6D1A6C8-C207-4DB8-8271-4F1C0BE2ED5E}"/>
              </a:ext>
            </a:extLst>
          </p:cNvPr>
          <p:cNvSpPr txBox="1"/>
          <p:nvPr userDrawn="1"/>
        </p:nvSpPr>
        <p:spPr>
          <a:xfrm>
            <a:off x="10227138" y="5823675"/>
            <a:ext cx="1340975" cy="3838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ts val="2100"/>
              </a:lnSpc>
            </a:pPr>
            <a:r>
              <a:rPr lang="de-D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Matthias Heyde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3BCFA1-9566-BAA7-9846-189531FB7D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84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_Verantwortung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78CDD8D-2AC6-4446-BA3C-396E75774C59}"/>
              </a:ext>
            </a:extLst>
          </p:cNvPr>
          <p:cNvSpPr txBox="1"/>
          <p:nvPr userDrawn="1"/>
        </p:nvSpPr>
        <p:spPr>
          <a:xfrm>
            <a:off x="1128712" y="2339221"/>
            <a:ext cx="7037388" cy="11233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Being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a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Humboldtian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involves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opposing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all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forms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of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discrimination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intolerance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and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cultural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self-aggrandisement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while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engaging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with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university’s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recent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history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</a:p>
          <a:p>
            <a:pPr algn="l"/>
            <a:endParaRPr lang="de-DE" sz="2000" b="0" i="0" u="none" strike="noStrike" baseline="0" dirty="0" err="1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30300" y="1268412"/>
            <a:ext cx="9982200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Responsibility</a:t>
            </a:r>
            <a:endParaRPr lang="de-DE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C92E087-2A53-874B-80FA-D231A8C3490C}"/>
              </a:ext>
            </a:extLst>
          </p:cNvPr>
          <p:cNvSpPr txBox="1"/>
          <p:nvPr userDrawn="1"/>
        </p:nvSpPr>
        <p:spPr>
          <a:xfrm>
            <a:off x="477520" y="24587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2100"/>
              </a:lnSpc>
            </a:pPr>
            <a:endParaRPr lang="de-DE" sz="1400" b="0" i="0" dirty="0">
              <a:latin typeface="Arial" panose="020B0604020202020204" pitchFamily="34" charset="0"/>
            </a:endParaRP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D09FAF2C-0663-7120-4E8E-8FE59A2CD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2"/>
            <a:ext cx="11062800" cy="6270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072015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Präsidium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Institutional</a:t>
            </a:r>
            <a:r>
              <a:rPr lang="de-DE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Leadership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0D888A3-06B4-4EDD-A957-2229C7C54F8B}"/>
              </a:ext>
            </a:extLst>
          </p:cNvPr>
          <p:cNvSpPr txBox="1"/>
          <p:nvPr userDrawn="1"/>
        </p:nvSpPr>
        <p:spPr>
          <a:xfrm>
            <a:off x="1065688" y="4762500"/>
            <a:ext cx="2478722" cy="1168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Julia </a:t>
            </a:r>
            <a:b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 Blumenthal</a:t>
            </a:r>
            <a:b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Humboldt-Universität </a:t>
            </a:r>
            <a:b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 Berlin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4D57D99-ABE0-4B1D-8E47-0BE7AE63C98A}"/>
              </a:ext>
            </a:extLst>
          </p:cNvPr>
          <p:cNvSpPr txBox="1"/>
          <p:nvPr userDrawn="1"/>
        </p:nvSpPr>
        <p:spPr>
          <a:xfrm>
            <a:off x="3667124" y="4762500"/>
            <a:ext cx="2357436" cy="1168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Niels Pinkwart</a:t>
            </a:r>
            <a:b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</a:t>
            </a: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Academic Affairs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2ADAB04-9BC8-4FE0-837F-CE21BC46A388}"/>
              </a:ext>
            </a:extLst>
          </p:cNvPr>
          <p:cNvSpPr txBox="1"/>
          <p:nvPr userDrawn="1"/>
        </p:nvSpPr>
        <p:spPr>
          <a:xfrm>
            <a:off x="6192043" y="4762500"/>
            <a:ext cx="2341563" cy="1168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Christoph Schneider</a:t>
            </a:r>
            <a:b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</a:t>
            </a: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b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600A9DD0-9FA1-EAA7-5480-2AA7E962AEF8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pic>
        <p:nvPicPr>
          <p:cNvPr id="6" name="Picture 2" descr="C:\Users\langhend\Desktop\Pinkwart_HU PPT_rund.png">
            <a:extLst>
              <a:ext uri="{FF2B5EF4-FFF2-40B4-BE49-F238E27FC236}">
                <a16:creationId xmlns:a16="http://schemas.microsoft.com/office/drawing/2014/main" id="{00ED8C07-EE7E-F202-A538-A1B84172C5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24" y="2197100"/>
            <a:ext cx="2355850" cy="23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langhend\Desktop\Schneider_HU PPT_rund2.png">
            <a:extLst>
              <a:ext uri="{FF2B5EF4-FFF2-40B4-BE49-F238E27FC236}">
                <a16:creationId xmlns:a16="http://schemas.microsoft.com/office/drawing/2014/main" id="{8D8603B2-BD7A-7C99-CECC-2132F95155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900" y="2197100"/>
            <a:ext cx="2355850" cy="23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54B0DB3-EC12-FA3C-4A20-00CBCDD444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25" y="2197101"/>
            <a:ext cx="2355849" cy="235584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9B340C9-163C-E118-3CEB-33C28C2EC9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1674" y="2197100"/>
            <a:ext cx="2355850" cy="2355850"/>
          </a:xfrm>
          <a:prstGeom prst="ellipse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F3D9659-164B-BCFF-8E3E-031E3CAD47E5}"/>
              </a:ext>
            </a:extLst>
          </p:cNvPr>
          <p:cNvSpPr txBox="1"/>
          <p:nvPr userDrawn="1"/>
        </p:nvSpPr>
        <p:spPr>
          <a:xfrm>
            <a:off x="8711674" y="4762500"/>
            <a:ext cx="2341563" cy="1168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Niels Helle-Meyer</a:t>
            </a:r>
            <a:b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</a:t>
            </a: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Finance, Human Resources</a:t>
            </a:r>
            <a:b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de-DE" sz="1800" b="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de-DE" sz="1800" b="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C589748C-75B6-302A-E5F1-774F71AA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2"/>
            <a:ext cx="11062800" cy="627062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6804618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U_Verantwortung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C92E087-2A53-874B-80FA-D231A8C3490C}"/>
              </a:ext>
            </a:extLst>
          </p:cNvPr>
          <p:cNvSpPr txBox="1"/>
          <p:nvPr userDrawn="1"/>
        </p:nvSpPr>
        <p:spPr>
          <a:xfrm>
            <a:off x="477520" y="245872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2100"/>
              </a:lnSpc>
            </a:pPr>
            <a:endParaRPr lang="de-DE" sz="1400" b="0" i="0" dirty="0">
              <a:latin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9A7B5EB-1C14-4C48-B949-5324CA59E9F1}"/>
              </a:ext>
            </a:extLst>
          </p:cNvPr>
          <p:cNvSpPr txBox="1"/>
          <p:nvPr userDrawn="1"/>
        </p:nvSpPr>
        <p:spPr>
          <a:xfrm>
            <a:off x="1128712" y="2339221"/>
            <a:ext cx="6521767" cy="11233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Humboldt-Universität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has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b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three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locations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in Berlin,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the</a:t>
            </a:r>
            <a:endParaRPr lang="de-DE" sz="2000" b="0" i="0" u="none" strike="noStrike" baseline="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l"/>
            <a:endParaRPr lang="de-DE" sz="2000" b="0" i="0" u="none" strike="noStrike" baseline="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849C971-C299-344E-A7E3-A9DE890A4211}"/>
              </a:ext>
            </a:extLst>
          </p:cNvPr>
          <p:cNvSpPr txBox="1"/>
          <p:nvPr userDrawn="1"/>
        </p:nvSpPr>
        <p:spPr>
          <a:xfrm>
            <a:off x="1612490" y="3599339"/>
            <a:ext cx="6417086" cy="19956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Campus Mitte</a:t>
            </a:r>
          </a:p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Campus Nord</a:t>
            </a:r>
          </a:p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Campus Adlershof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01329DC-4D1A-2642-A486-5E83806B8F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266" y="626677"/>
            <a:ext cx="7124700" cy="590550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9637BC4C-200D-AC46-95F0-AC3FDDE9F0AC}"/>
              </a:ext>
            </a:extLst>
          </p:cNvPr>
          <p:cNvSpPr txBox="1"/>
          <p:nvPr userDrawn="1"/>
        </p:nvSpPr>
        <p:spPr>
          <a:xfrm>
            <a:off x="8167636" y="3299262"/>
            <a:ext cx="286206" cy="286206"/>
          </a:xfrm>
          <a:prstGeom prst="rect">
            <a:avLst/>
          </a:prstGeom>
          <a:solidFill>
            <a:srgbClr val="00376C"/>
          </a:solidFill>
          <a:ln w="31750">
            <a:solidFill>
              <a:schemeClr val="tx1"/>
            </a:solidFill>
          </a:ln>
        </p:spPr>
        <p:txBody>
          <a:bodyPr wrap="square" lIns="0" tIns="0" rIns="0" bIns="36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DA09886C-1F64-0744-B64F-CF3CEB72F1DB}"/>
              </a:ext>
            </a:extLst>
          </p:cNvPr>
          <p:cNvSpPr txBox="1"/>
          <p:nvPr userDrawn="1"/>
        </p:nvSpPr>
        <p:spPr>
          <a:xfrm>
            <a:off x="7846899" y="2899418"/>
            <a:ext cx="286206" cy="286206"/>
          </a:xfrm>
          <a:prstGeom prst="rect">
            <a:avLst/>
          </a:prstGeom>
          <a:solidFill>
            <a:srgbClr val="00376C"/>
          </a:solidFill>
          <a:ln w="31750">
            <a:solidFill>
              <a:schemeClr val="tx1"/>
            </a:solidFill>
          </a:ln>
        </p:spPr>
        <p:txBody>
          <a:bodyPr wrap="square" lIns="0" tIns="0" rIns="0" bIns="36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AE7E35E0-E5D3-E349-8C76-AA99727A2D4B}"/>
              </a:ext>
            </a:extLst>
          </p:cNvPr>
          <p:cNvSpPr txBox="1"/>
          <p:nvPr userDrawn="1"/>
        </p:nvSpPr>
        <p:spPr>
          <a:xfrm>
            <a:off x="9386839" y="4823264"/>
            <a:ext cx="286206" cy="286206"/>
          </a:xfrm>
          <a:prstGeom prst="rect">
            <a:avLst/>
          </a:prstGeom>
          <a:solidFill>
            <a:srgbClr val="00376C"/>
          </a:solidFill>
          <a:ln w="31750">
            <a:solidFill>
              <a:schemeClr val="tx1"/>
            </a:solidFill>
          </a:ln>
        </p:spPr>
        <p:txBody>
          <a:bodyPr wrap="square" lIns="0" tIns="0" rIns="0" bIns="36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70698800-0F66-7C43-B766-7F4A424DEE9B}"/>
              </a:ext>
            </a:extLst>
          </p:cNvPr>
          <p:cNvSpPr txBox="1"/>
          <p:nvPr userDrawn="1"/>
        </p:nvSpPr>
        <p:spPr>
          <a:xfrm>
            <a:off x="1156829" y="3599965"/>
            <a:ext cx="286206" cy="286206"/>
          </a:xfrm>
          <a:prstGeom prst="rect">
            <a:avLst/>
          </a:prstGeom>
          <a:solidFill>
            <a:srgbClr val="00376C"/>
          </a:solidFill>
          <a:ln w="31750">
            <a:solidFill>
              <a:schemeClr val="tx1"/>
            </a:solidFill>
          </a:ln>
        </p:spPr>
        <p:txBody>
          <a:bodyPr wrap="square" lIns="0" tIns="0" rIns="0" bIns="36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2A62302-CAA9-314C-A68E-365498A9AAC4}"/>
              </a:ext>
            </a:extLst>
          </p:cNvPr>
          <p:cNvSpPr txBox="1"/>
          <p:nvPr userDrawn="1"/>
        </p:nvSpPr>
        <p:spPr>
          <a:xfrm>
            <a:off x="1156829" y="4134186"/>
            <a:ext cx="286206" cy="286206"/>
          </a:xfrm>
          <a:prstGeom prst="rect">
            <a:avLst/>
          </a:prstGeom>
          <a:solidFill>
            <a:srgbClr val="00376C"/>
          </a:solidFill>
          <a:ln w="31750">
            <a:solidFill>
              <a:schemeClr val="tx1"/>
            </a:solidFill>
          </a:ln>
        </p:spPr>
        <p:txBody>
          <a:bodyPr wrap="square" lIns="0" tIns="0" rIns="0" bIns="36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E0F4B54-ECD6-CB4C-9335-461EECE793FE}"/>
              </a:ext>
            </a:extLst>
          </p:cNvPr>
          <p:cNvSpPr txBox="1"/>
          <p:nvPr userDrawn="1"/>
        </p:nvSpPr>
        <p:spPr>
          <a:xfrm>
            <a:off x="1156829" y="4671683"/>
            <a:ext cx="286206" cy="286206"/>
          </a:xfrm>
          <a:prstGeom prst="rect">
            <a:avLst/>
          </a:prstGeom>
          <a:solidFill>
            <a:srgbClr val="00376C"/>
          </a:solidFill>
          <a:ln w="31750">
            <a:solidFill>
              <a:schemeClr val="tx1"/>
            </a:solidFill>
          </a:ln>
        </p:spPr>
        <p:txBody>
          <a:bodyPr wrap="square" lIns="0" tIns="0" rIns="0" bIns="36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4D63903-2B02-2E48-8284-FDBC9903413C}"/>
              </a:ext>
            </a:extLst>
          </p:cNvPr>
          <p:cNvSpPr txBox="1"/>
          <p:nvPr userDrawn="1"/>
        </p:nvSpPr>
        <p:spPr>
          <a:xfrm>
            <a:off x="1130300" y="1268412"/>
            <a:ext cx="9982200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77CEF23-2F39-49D3-9693-85218351AB84}"/>
              </a:ext>
            </a:extLst>
          </p:cNvPr>
          <p:cNvSpPr txBox="1"/>
          <p:nvPr userDrawn="1"/>
        </p:nvSpPr>
        <p:spPr>
          <a:xfrm>
            <a:off x="6007100" y="4393319"/>
            <a:ext cx="902986" cy="49771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ts val="2100"/>
              </a:lnSpc>
            </a:pP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Dahlem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EFBA7C55-9E27-6A8C-5B03-EAE49B59A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2"/>
            <a:ext cx="11062800" cy="6270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451617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Standorte-Campus Mitt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draußen, alt, weiß, Kolonnade enthält.&#10;&#10;Automatisch generierte Beschreibung">
            <a:extLst>
              <a:ext uri="{FF2B5EF4-FFF2-40B4-BE49-F238E27FC236}">
                <a16:creationId xmlns:a16="http://schemas.microsoft.com/office/drawing/2014/main" id="{157EBE70-09E0-4016-A388-8C6D8BBF7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2E0F977-F10B-3F47-B4E0-51AE9DAEDBFC}"/>
              </a:ext>
            </a:extLst>
          </p:cNvPr>
          <p:cNvSpPr txBox="1"/>
          <p:nvPr userDrawn="1"/>
        </p:nvSpPr>
        <p:spPr>
          <a:xfrm>
            <a:off x="1128712" y="3187700"/>
            <a:ext cx="4878388" cy="10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A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campus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rich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 in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tradition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 and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home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to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humanities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, social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sciences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,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economics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,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law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 and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theology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 in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Berlin's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historic</a:t>
            </a:r>
            <a:r>
              <a:rPr lang="de-DE" sz="2000" dirty="0">
                <a:solidFill>
                  <a:schemeClr val="accent5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accent5"/>
                </a:solidFill>
                <a:latin typeface="Georgia" panose="02040502050405020303" pitchFamily="18" charset="0"/>
              </a:rPr>
              <a:t>centre</a:t>
            </a:r>
            <a:endParaRPr lang="de-DE" sz="2000" dirty="0">
              <a:solidFill>
                <a:schemeClr val="accent5"/>
              </a:solidFill>
              <a:latin typeface="Georgia" panose="02040502050405020303" pitchFamily="18" charset="0"/>
            </a:endParaRPr>
          </a:p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endParaRPr lang="de-DE" sz="2000" dirty="0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40C3BD8-0443-D74A-889B-4701DA74634B}"/>
              </a:ext>
            </a:extLst>
          </p:cNvPr>
          <p:cNvSpPr txBox="1"/>
          <p:nvPr userDrawn="1"/>
        </p:nvSpPr>
        <p:spPr>
          <a:xfrm>
            <a:off x="1128713" y="2331006"/>
            <a:ext cx="5056187" cy="5137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de-D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Mitte</a:t>
            </a:r>
            <a:endParaRPr lang="de-DE" sz="4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A54A187-9AD9-4F50-8DED-92F3051FD739}"/>
              </a:ext>
            </a:extLst>
          </p:cNvPr>
          <p:cNvSpPr txBox="1"/>
          <p:nvPr userDrawn="1"/>
        </p:nvSpPr>
        <p:spPr>
          <a:xfrm>
            <a:off x="10227138" y="5823675"/>
            <a:ext cx="1340975" cy="3838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ts val="2100"/>
              </a:lnSpc>
            </a:pPr>
            <a:r>
              <a:rPr lang="de-D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Matthias Heyde</a:t>
            </a:r>
          </a:p>
        </p:txBody>
      </p:sp>
      <p:sp>
        <p:nvSpPr>
          <p:cNvPr id="2" name="Fußzeilenplatzhalter 3">
            <a:extLst>
              <a:ext uri="{FF2B5EF4-FFF2-40B4-BE49-F238E27FC236}">
                <a16:creationId xmlns:a16="http://schemas.microsoft.com/office/drawing/2014/main" id="{E08DEA34-5800-B121-16D1-C5D0FB72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2"/>
            <a:ext cx="11062800" cy="627062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4072928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Standorte-Campus N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Gebäude, Baum, Gras enthält.&#10;&#10;Automatisch generierte Beschreibung">
            <a:extLst>
              <a:ext uri="{FF2B5EF4-FFF2-40B4-BE49-F238E27FC236}">
                <a16:creationId xmlns:a16="http://schemas.microsoft.com/office/drawing/2014/main" id="{46C120C3-6942-415D-B214-13660453EF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C86CE22-8B29-4E5A-A84E-8D13A59B0479}"/>
              </a:ext>
            </a:extLst>
          </p:cNvPr>
          <p:cNvSpPr/>
          <p:nvPr userDrawn="1"/>
        </p:nvSpPr>
        <p:spPr>
          <a:xfrm>
            <a:off x="808065" y="1987825"/>
            <a:ext cx="3880313" cy="1204955"/>
          </a:xfrm>
          <a:prstGeom prst="rect">
            <a:avLst/>
          </a:prstGeom>
          <a:solidFill>
            <a:schemeClr val="accent5">
              <a:alpha val="36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6F309F4-B71F-48B0-B356-038A732E94F0}"/>
              </a:ext>
            </a:extLst>
          </p:cNvPr>
          <p:cNvSpPr/>
          <p:nvPr userDrawn="1"/>
        </p:nvSpPr>
        <p:spPr>
          <a:xfrm>
            <a:off x="808065" y="2744365"/>
            <a:ext cx="3306735" cy="1056639"/>
          </a:xfrm>
          <a:prstGeom prst="rect">
            <a:avLst/>
          </a:prstGeom>
          <a:solidFill>
            <a:schemeClr val="accent5">
              <a:alpha val="37000"/>
            </a:schemeClr>
          </a:solidFill>
          <a:effectLst>
            <a:softEdge rad="368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27E1D7-1984-4F24-ABE5-6734853870FD}"/>
              </a:ext>
            </a:extLst>
          </p:cNvPr>
          <p:cNvSpPr/>
          <p:nvPr userDrawn="1"/>
        </p:nvSpPr>
        <p:spPr>
          <a:xfrm>
            <a:off x="808065" y="3045885"/>
            <a:ext cx="4353215" cy="1221314"/>
          </a:xfrm>
          <a:prstGeom prst="rect">
            <a:avLst/>
          </a:prstGeom>
          <a:solidFill>
            <a:schemeClr val="accent5">
              <a:alpha val="37000"/>
            </a:schemeClr>
          </a:solidFill>
          <a:effectLst>
            <a:softEdge rad="368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2AF543F-5D87-7B42-8C08-17BB48879A33}"/>
              </a:ext>
            </a:extLst>
          </p:cNvPr>
          <p:cNvSpPr txBox="1"/>
          <p:nvPr userDrawn="1"/>
        </p:nvSpPr>
        <p:spPr>
          <a:xfrm>
            <a:off x="1128713" y="3192780"/>
            <a:ext cx="4494847" cy="10215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Life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sciences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on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historic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site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b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former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veterinary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school</a:t>
            </a:r>
            <a:endParaRPr lang="de-DE" sz="20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endParaRPr lang="de-DE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99D26F1-CCB9-364B-939A-F85BFFC42A6D}"/>
              </a:ext>
            </a:extLst>
          </p:cNvPr>
          <p:cNvSpPr txBox="1"/>
          <p:nvPr userDrawn="1"/>
        </p:nvSpPr>
        <p:spPr>
          <a:xfrm>
            <a:off x="1128713" y="2331005"/>
            <a:ext cx="5056187" cy="6010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Nord</a:t>
            </a:r>
            <a:endParaRPr lang="de-DE" sz="4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F14A1CB-9776-4826-971D-B2686111863E}"/>
              </a:ext>
            </a:extLst>
          </p:cNvPr>
          <p:cNvSpPr txBox="1"/>
          <p:nvPr userDrawn="1"/>
        </p:nvSpPr>
        <p:spPr>
          <a:xfrm>
            <a:off x="10231907" y="5806212"/>
            <a:ext cx="1340975" cy="3838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ts val="2100"/>
              </a:lnSpc>
            </a:pPr>
            <a:r>
              <a:rPr lang="de-D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Falk Weiß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E13954C-2F9B-E7B0-3751-DBA1419160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AC3D9A9F-0E84-D8E2-DDB8-C98FA8299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2"/>
            <a:ext cx="11062800" cy="627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14617974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Standorte-Campus Adlershof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Himmel, draußen, weiß, alt enthält.&#10;&#10;Automatisch generierte Beschreibung">
            <a:extLst>
              <a:ext uri="{FF2B5EF4-FFF2-40B4-BE49-F238E27FC236}">
                <a16:creationId xmlns:a16="http://schemas.microsoft.com/office/drawing/2014/main" id="{1C3E6FB9-0FA2-4783-A073-A75BA685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57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C75CD51-C08C-A54E-BF2B-7527BE969C28}"/>
              </a:ext>
            </a:extLst>
          </p:cNvPr>
          <p:cNvSpPr txBox="1"/>
          <p:nvPr userDrawn="1"/>
        </p:nvSpPr>
        <p:spPr>
          <a:xfrm>
            <a:off x="1128713" y="3187700"/>
            <a:ext cx="4416209" cy="13964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Natural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sciences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and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mathematics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in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Germany's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dirty="0" err="1">
                <a:solidFill>
                  <a:schemeClr val="bg1"/>
                </a:solidFill>
                <a:latin typeface="Georgia" panose="02040502050405020303" pitchFamily="18" charset="0"/>
              </a:rPr>
              <a:t>leading</a:t>
            </a:r>
            <a:r>
              <a:rPr lang="de-DE" sz="2000" dirty="0">
                <a:solidFill>
                  <a:schemeClr val="bg1"/>
                </a:solidFill>
                <a:latin typeface="Georgia" panose="02040502050405020303" pitchFamily="18" charset="0"/>
              </a:rPr>
              <a:t> Technology Park Adlershof</a:t>
            </a:r>
          </a:p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endParaRPr lang="de-DE" sz="2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41FB977-C8EB-0C46-81CD-2BE6976D87E6}"/>
              </a:ext>
            </a:extLst>
          </p:cNvPr>
          <p:cNvSpPr txBox="1"/>
          <p:nvPr userDrawn="1"/>
        </p:nvSpPr>
        <p:spPr>
          <a:xfrm>
            <a:off x="1128713" y="2331006"/>
            <a:ext cx="5056187" cy="5645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Adlershof</a:t>
            </a:r>
            <a:endParaRPr lang="de-DE" sz="4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6652934-65E7-4337-BC09-66592CA83A20}"/>
              </a:ext>
            </a:extLst>
          </p:cNvPr>
          <p:cNvSpPr txBox="1"/>
          <p:nvPr userDrawn="1"/>
        </p:nvSpPr>
        <p:spPr>
          <a:xfrm>
            <a:off x="10227138" y="5823675"/>
            <a:ext cx="1340975" cy="3838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ts val="2100"/>
              </a:lnSpc>
            </a:pPr>
            <a:r>
              <a:rPr lang="de-D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Matthias Heyde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82C7996-FA6E-9F7D-DC1B-35140627A8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59892726-4152-011A-AD6A-05762682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2"/>
            <a:ext cx="11062800" cy="6270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</p:spTree>
    <p:extLst>
      <p:ext uri="{BB962C8B-B14F-4D97-AF65-F5344CB8AC3E}">
        <p14:creationId xmlns:p14="http://schemas.microsoft.com/office/powerpoint/2010/main" val="29916232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_Forschung1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5E581E41-DBD3-4655-BB96-DDC44213A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8"/>
          <a:stretch/>
        </p:blipFill>
        <p:spPr>
          <a:xfrm flipH="1">
            <a:off x="7785100" y="0"/>
            <a:ext cx="4406899" cy="68580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B6055C9-496B-B643-9C1B-427DAEACAC78}"/>
              </a:ext>
            </a:extLst>
          </p:cNvPr>
          <p:cNvSpPr txBox="1"/>
          <p:nvPr userDrawn="1"/>
        </p:nvSpPr>
        <p:spPr>
          <a:xfrm>
            <a:off x="1128712" y="2153206"/>
            <a:ext cx="6542088" cy="21393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With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numerous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projects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in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cutting-edge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research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and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renowned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international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networks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, Humboldt-Universität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is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one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of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most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important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universities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among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German-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speaking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countries.</a:t>
            </a:r>
          </a:p>
          <a:p>
            <a:pPr algn="l"/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The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scientists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can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thus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build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upon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legacy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of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30 Nobel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Prizes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awarded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to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Humboldtians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between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1901 and 2020.</a:t>
            </a:r>
          </a:p>
          <a:p>
            <a:pPr algn="l"/>
            <a:endParaRPr lang="de-DE" sz="2000" b="0" i="0" u="none" strike="noStrike" baseline="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CF37E10-0942-804F-BCF6-E7E95AB4FAF7}"/>
              </a:ext>
            </a:extLst>
          </p:cNvPr>
          <p:cNvSpPr txBox="1"/>
          <p:nvPr userDrawn="1"/>
        </p:nvSpPr>
        <p:spPr>
          <a:xfrm>
            <a:off x="1128713" y="4953966"/>
            <a:ext cx="5683568" cy="13858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Leibniz Prize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winners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Alexander von Humboldt Professor</a:t>
            </a: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ERC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grantees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FFA4E38-9584-DD49-AABB-9AC47A1C319D}"/>
              </a:ext>
            </a:extLst>
          </p:cNvPr>
          <p:cNvSpPr txBox="1"/>
          <p:nvPr userDrawn="1"/>
        </p:nvSpPr>
        <p:spPr>
          <a:xfrm>
            <a:off x="1128713" y="4485181"/>
            <a:ext cx="5683568" cy="574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de-DE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researching</a:t>
            </a: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HU </a:t>
            </a:r>
            <a:r>
              <a:rPr lang="de-DE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endParaRPr lang="de-DE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811F6D0-5F4C-4328-998F-B5467DC2789A}"/>
              </a:ext>
            </a:extLst>
          </p:cNvPr>
          <p:cNvSpPr txBox="1"/>
          <p:nvPr userDrawn="1"/>
        </p:nvSpPr>
        <p:spPr>
          <a:xfrm>
            <a:off x="6184900" y="6219825"/>
            <a:ext cx="1756094" cy="6381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Oktober 2022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8CAFE8A-571D-473A-A2A3-7C5E6345326A}"/>
              </a:ext>
            </a:extLst>
          </p:cNvPr>
          <p:cNvSpPr txBox="1"/>
          <p:nvPr userDrawn="1"/>
        </p:nvSpPr>
        <p:spPr>
          <a:xfrm>
            <a:off x="10227138" y="5823675"/>
            <a:ext cx="1340975" cy="3838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ts val="2100"/>
              </a:lnSpc>
            </a:pPr>
            <a:r>
              <a:rPr lang="de-D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Matthias Heyde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A059355-6118-339D-0A4E-114DEED429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9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U_Forschung2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8DA0E18-56F8-4D71-83D9-CCF04A28FC10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124450" cy="6857572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A138919-68AD-4843-9463-DF42569A27B6}"/>
              </a:ext>
            </a:extLst>
          </p:cNvPr>
          <p:cNvSpPr txBox="1"/>
          <p:nvPr userDrawn="1"/>
        </p:nvSpPr>
        <p:spPr>
          <a:xfrm>
            <a:off x="5358580" y="6219396"/>
            <a:ext cx="1556570" cy="6381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1200" b="1" i="0" dirty="0" err="1">
                <a:latin typeface="Arial" panose="020B0604020202020204" pitchFamily="34" charset="0"/>
              </a:rPr>
              <a:t>as</a:t>
            </a:r>
            <a:r>
              <a:rPr lang="de-DE" sz="1200" b="1" i="0" dirty="0">
                <a:latin typeface="Arial" panose="020B0604020202020204" pitchFamily="34" charset="0"/>
              </a:rPr>
              <a:t> at Oktober 2022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6E6710B-25AF-9741-9F08-7CFF011F2501}"/>
              </a:ext>
            </a:extLst>
          </p:cNvPr>
          <p:cNvSpPr txBox="1"/>
          <p:nvPr userDrawn="1"/>
        </p:nvSpPr>
        <p:spPr>
          <a:xfrm>
            <a:off x="5358580" y="2312510"/>
            <a:ext cx="6624027" cy="1012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At Humboldt-Universität,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outstanding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academics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conduct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interdisciplinary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and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cross-institutional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research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on global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challenges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in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various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research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networks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B929E84-05AE-5F48-AF1E-9E26F40AC44A}"/>
              </a:ext>
            </a:extLst>
          </p:cNvPr>
          <p:cNvSpPr txBox="1"/>
          <p:nvPr userDrawn="1"/>
        </p:nvSpPr>
        <p:spPr>
          <a:xfrm>
            <a:off x="5358581" y="1277938"/>
            <a:ext cx="5706294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B731991-A5E9-E648-AAD1-8BAEA772A2C4}"/>
              </a:ext>
            </a:extLst>
          </p:cNvPr>
          <p:cNvSpPr txBox="1"/>
          <p:nvPr userDrawn="1"/>
        </p:nvSpPr>
        <p:spPr>
          <a:xfrm>
            <a:off x="5358581" y="3851786"/>
            <a:ext cx="6209532" cy="25124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Clusters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Excellence </a:t>
            </a:r>
            <a:b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spokesperson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Collaborative Research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Centres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Transregios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spokesperson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Integrative Research Institutes (IRI)</a:t>
            </a: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Graduate Colleges (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spokesperson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participation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9F9576A-D263-42F9-99ED-A98F8B692788}"/>
              </a:ext>
            </a:extLst>
          </p:cNvPr>
          <p:cNvSpPr txBox="1"/>
          <p:nvPr userDrawn="1"/>
        </p:nvSpPr>
        <p:spPr>
          <a:xfrm>
            <a:off x="623888" y="5801038"/>
            <a:ext cx="1340975" cy="3838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>
              <a:lnSpc>
                <a:spcPts val="2100"/>
              </a:lnSpc>
            </a:pPr>
            <a:r>
              <a:rPr lang="de-D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Matthias Heyde</a:t>
            </a:r>
          </a:p>
        </p:txBody>
      </p:sp>
    </p:spTree>
    <p:extLst>
      <p:ext uri="{BB962C8B-B14F-4D97-AF65-F5344CB8AC3E}">
        <p14:creationId xmlns:p14="http://schemas.microsoft.com/office/powerpoint/2010/main" val="2882073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B44B4-1233-4D60-B0FC-9B341077B8B8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44A5A595-A167-4817-937F-D436AC475D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4554000"/>
            <a:ext cx="9936000" cy="1080000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/>
              <a:t>Fließtext 20pt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5C69C1FD-DB55-EA4D-BC89-F4E301B961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3345986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32496527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Rankings1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78CDD8D-2AC6-4446-BA3C-396E75774C59}"/>
              </a:ext>
            </a:extLst>
          </p:cNvPr>
          <p:cNvSpPr txBox="1"/>
          <p:nvPr userDrawn="1"/>
        </p:nvSpPr>
        <p:spPr>
          <a:xfrm>
            <a:off x="1128713" y="2331006"/>
            <a:ext cx="10439400" cy="76577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Humboldt-Universität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ranks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highly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in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current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international and national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rankings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</a:p>
          <a:p>
            <a:pPr algn="l"/>
            <a:endParaRPr lang="de-DE" sz="2000" b="0" i="0" u="none" strike="noStrike" baseline="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Rankings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738071-752C-46FC-AAB3-EA590027F81A}"/>
              </a:ext>
            </a:extLst>
          </p:cNvPr>
          <p:cNvSpPr txBox="1"/>
          <p:nvPr userDrawn="1"/>
        </p:nvSpPr>
        <p:spPr>
          <a:xfrm>
            <a:off x="1128711" y="3065929"/>
            <a:ext cx="4452937" cy="306593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Times Higher Education (THE) </a:t>
            </a:r>
            <a:b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University Rankings</a:t>
            </a:r>
            <a:b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1,500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r>
              <a:rPr lang="de-DE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HU-Ranking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l">
              <a:lnSpc>
                <a:spcPts val="2100"/>
              </a:lnSpc>
              <a:spcBef>
                <a:spcPts val="1200"/>
              </a:spcBef>
              <a:buSzPct val="70000"/>
              <a:buFontTx/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86th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100"/>
              </a:lnSpc>
              <a:spcBef>
                <a:spcPts val="1200"/>
              </a:spcBef>
              <a:buSzPct val="70000"/>
              <a:buFontTx/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5th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Germany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C738071-752C-46FC-AAB3-EA590027F81A}"/>
              </a:ext>
            </a:extLst>
          </p:cNvPr>
          <p:cNvSpPr txBox="1"/>
          <p:nvPr userDrawn="1"/>
        </p:nvSpPr>
        <p:spPr>
          <a:xfrm>
            <a:off x="6124784" y="3096785"/>
            <a:ext cx="5281769" cy="29314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lnSpc>
                <a:spcPts val="2100"/>
              </a:lnSpc>
              <a:spcBef>
                <a:spcPts val="2100"/>
              </a:spcBef>
              <a:buSzPct val="70000"/>
              <a:buFontTx/>
              <a:buNone/>
            </a:pPr>
            <a: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DFG Funding Atlas</a:t>
            </a:r>
            <a:br>
              <a:rPr lang="de-DE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Balances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different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non-university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  <a:endParaRPr lang="de-D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100"/>
              </a:lnSpc>
              <a:spcBef>
                <a:spcPts val="1200"/>
              </a:spcBef>
              <a:buSzPct val="70000"/>
              <a:buFontTx/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4th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humanities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social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ts val="2100"/>
              </a:lnSpc>
              <a:spcBef>
                <a:spcPts val="1200"/>
              </a:spcBef>
              <a:buSzPct val="70000"/>
              <a:buFontTx/>
              <a:buNone/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11th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9EF2E7B-EC40-4DCE-983C-61C53D9F3172}"/>
              </a:ext>
            </a:extLst>
          </p:cNvPr>
          <p:cNvSpPr txBox="1"/>
          <p:nvPr userDrawn="1"/>
        </p:nvSpPr>
        <p:spPr>
          <a:xfrm>
            <a:off x="2550564" y="6219824"/>
            <a:ext cx="1646682" cy="6381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November 2022</a:t>
            </a:r>
          </a:p>
        </p:txBody>
      </p:sp>
    </p:spTree>
    <p:extLst>
      <p:ext uri="{BB962C8B-B14F-4D97-AF65-F5344CB8AC3E}">
        <p14:creationId xmlns:p14="http://schemas.microsoft.com/office/powerpoint/2010/main" val="4260974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Internationalität1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Waffe, Projektil, mehrere enthält.&#10;&#10;Automatisch generierte Beschreibung">
            <a:extLst>
              <a:ext uri="{FF2B5EF4-FFF2-40B4-BE49-F238E27FC236}">
                <a16:creationId xmlns:a16="http://schemas.microsoft.com/office/drawing/2014/main" id="{F08A2936-938C-45C3-9573-00A8B98E9B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57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4625B97-A24B-4972-8B5A-412E300B862E}"/>
              </a:ext>
            </a:extLst>
          </p:cNvPr>
          <p:cNvSpPr/>
          <p:nvPr userDrawn="1"/>
        </p:nvSpPr>
        <p:spPr>
          <a:xfrm>
            <a:off x="519111" y="1564760"/>
            <a:ext cx="10543688" cy="2604904"/>
          </a:xfrm>
          <a:prstGeom prst="rect">
            <a:avLst/>
          </a:prstGeom>
          <a:solidFill>
            <a:schemeClr val="accent5">
              <a:alpha val="54000"/>
            </a:schemeClr>
          </a:solidFill>
          <a:ln>
            <a:noFill/>
          </a:ln>
          <a:effectLst>
            <a:softEdge rad="622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78CDD8D-2AC6-4446-BA3C-396E75774C59}"/>
              </a:ext>
            </a:extLst>
          </p:cNvPr>
          <p:cNvSpPr txBox="1"/>
          <p:nvPr userDrawn="1"/>
        </p:nvSpPr>
        <p:spPr>
          <a:xfrm>
            <a:off x="1128713" y="2331006"/>
            <a:ext cx="10439400" cy="1012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HU's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international network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includes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375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partner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universities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worldwide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.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With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b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</a:b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strategic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partnerships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, Humboldt-Universität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intensifies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systematic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international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cooperation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in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research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,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teaching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 and </a:t>
            </a:r>
            <a:r>
              <a:rPr lang="de-DE" sz="2000" b="0" i="0" u="none" strike="noStrike" baseline="0" dirty="0" err="1">
                <a:solidFill>
                  <a:schemeClr val="tx1"/>
                </a:solidFill>
                <a:latin typeface="Georgia" panose="02040502050405020303" pitchFamily="18" charset="0"/>
              </a:rPr>
              <a:t>administration</a:t>
            </a:r>
            <a:r>
              <a:rPr lang="de-DE" sz="2000" b="0" i="0" u="none" strike="noStrike" baseline="0" dirty="0">
                <a:solidFill>
                  <a:schemeClr val="tx1"/>
                </a:solidFill>
                <a:latin typeface="Georgia" panose="02040502050405020303" pitchFamily="18" charset="0"/>
              </a:rPr>
              <a:t>.</a:t>
            </a:r>
          </a:p>
          <a:p>
            <a:pPr algn="l"/>
            <a:endParaRPr lang="de-DE" sz="2000" b="0" i="0" u="none" strike="noStrike" baseline="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3328373-FF5D-4350-A976-5268EC6856DF}"/>
              </a:ext>
            </a:extLst>
          </p:cNvPr>
          <p:cNvSpPr/>
          <p:nvPr userDrawn="1"/>
        </p:nvSpPr>
        <p:spPr>
          <a:xfrm>
            <a:off x="633410" y="848518"/>
            <a:ext cx="4652963" cy="1400175"/>
          </a:xfrm>
          <a:prstGeom prst="rect">
            <a:avLst/>
          </a:prstGeom>
          <a:solidFill>
            <a:schemeClr val="accent5">
              <a:alpha val="55000"/>
            </a:schemeClr>
          </a:solidFill>
          <a:ln>
            <a:noFill/>
          </a:ln>
          <a:effectLst>
            <a:softEdge rad="495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Internationality</a:t>
            </a:r>
            <a:endParaRPr lang="de-DE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F0E1293-A417-4CAC-B436-782A34A226D8}"/>
              </a:ext>
            </a:extLst>
          </p:cNvPr>
          <p:cNvSpPr txBox="1"/>
          <p:nvPr userDrawn="1"/>
        </p:nvSpPr>
        <p:spPr>
          <a:xfrm>
            <a:off x="2550565" y="6219824"/>
            <a:ext cx="905970" cy="6381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2021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5011F57-6651-4A38-A6F5-2484B173F43B}"/>
              </a:ext>
            </a:extLst>
          </p:cNvPr>
          <p:cNvSpPr txBox="1"/>
          <p:nvPr userDrawn="1"/>
        </p:nvSpPr>
        <p:spPr>
          <a:xfrm>
            <a:off x="10227138" y="5823675"/>
            <a:ext cx="1340975" cy="3838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ts val="2100"/>
              </a:lnSpc>
            </a:pPr>
            <a:r>
              <a:rPr lang="de-D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Matthias Heyde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26E54B1-50D4-3E0D-0936-F407601976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6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Internationalität2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837B7C5-4528-27EC-ABC0-7EE343020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8948" y="313533"/>
            <a:ext cx="1495329" cy="149532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78CDD8D-2AC6-4446-BA3C-396E75774C59}"/>
              </a:ext>
            </a:extLst>
          </p:cNvPr>
          <p:cNvSpPr txBox="1"/>
          <p:nvPr userDrawn="1"/>
        </p:nvSpPr>
        <p:spPr>
          <a:xfrm>
            <a:off x="1128713" y="2331006"/>
            <a:ext cx="10439400" cy="1012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Strategic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partnerships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Internationality</a:t>
            </a:r>
            <a:endParaRPr lang="de-DE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C738071-752C-46FC-AAB3-EA590027F81A}"/>
              </a:ext>
            </a:extLst>
          </p:cNvPr>
          <p:cNvSpPr txBox="1"/>
          <p:nvPr userDrawn="1"/>
        </p:nvSpPr>
        <p:spPr>
          <a:xfrm>
            <a:off x="1127918" y="3118429"/>
            <a:ext cx="4968082" cy="33752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Princeton</a:t>
            </a:r>
            <a:r>
              <a:rPr lang="de-DE" sz="18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</a:t>
            </a:r>
            <a:endParaRPr lang="nb-NO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Zürich</a:t>
            </a: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Universidade</a:t>
            </a:r>
            <a:r>
              <a:rPr lang="de-DE" sz="18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São Paulo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  <a:r>
              <a:rPr lang="de-DE" sz="18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National University</a:t>
            </a: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de-DE" sz="1800" baseline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Toronto</a:t>
            </a:r>
            <a:endParaRPr lang="de-DE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C738071-752C-46FC-AAB3-EA590027F81A}"/>
              </a:ext>
            </a:extLst>
          </p:cNvPr>
          <p:cNvSpPr txBox="1"/>
          <p:nvPr userDrawn="1"/>
        </p:nvSpPr>
        <p:spPr>
          <a:xfrm>
            <a:off x="6096000" y="3118429"/>
            <a:ext cx="4967288" cy="3711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CENTRAL-Network: Vienna,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Warsaw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Charles University in Prague, ELTE Budapest</a:t>
            </a: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Circle U: European University: Aarhus,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Belgrade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UCLouvain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King's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College London, Oslo,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Paris </a:t>
            </a:r>
            <a:r>
              <a:rPr lang="de-DE" sz="1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Cité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Pisa, Vienna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58BB284-BF86-4F90-9CFA-A96546AF4DE6}"/>
              </a:ext>
            </a:extLst>
          </p:cNvPr>
          <p:cNvSpPr txBox="1"/>
          <p:nvPr userDrawn="1"/>
        </p:nvSpPr>
        <p:spPr>
          <a:xfrm>
            <a:off x="2550564" y="6219824"/>
            <a:ext cx="1545185" cy="6381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Oktober 2022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54DE7D3-A423-C35E-97AA-1C9E876F77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58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BU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Berlin University Alliance: An Alliance </a:t>
            </a:r>
            <a:br>
              <a:rPr lang="de-D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innovative Research and Teaching</a:t>
            </a:r>
          </a:p>
          <a:p>
            <a:pPr algn="l">
              <a:lnSpc>
                <a:spcPct val="100000"/>
              </a:lnSpc>
            </a:pPr>
            <a:endParaRPr lang="de-DE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DBD299C-EEBF-C246-9E8E-8092F4135D34}"/>
              </a:ext>
            </a:extLst>
          </p:cNvPr>
          <p:cNvSpPr txBox="1"/>
          <p:nvPr userDrawn="1"/>
        </p:nvSpPr>
        <p:spPr>
          <a:xfrm>
            <a:off x="1128713" y="2909124"/>
            <a:ext cx="10439400" cy="6357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Four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academic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institutions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in Berlin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join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forces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to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research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b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</a:b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and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teach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together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as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well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as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across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subject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and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institute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boundaries</a:t>
            </a:r>
            <a:r>
              <a:rPr lang="de-DE" sz="2000" kern="1200" dirty="0">
                <a:solidFill>
                  <a:schemeClr val="tx1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.</a:t>
            </a:r>
          </a:p>
          <a:p>
            <a:endParaRPr lang="de-DE" sz="2000" kern="1200" dirty="0">
              <a:solidFill>
                <a:schemeClr val="tx1"/>
              </a:solidFill>
              <a:effectLst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C0DEFA-DDD6-5443-B571-A902773CF398}"/>
              </a:ext>
            </a:extLst>
          </p:cNvPr>
          <p:cNvSpPr txBox="1"/>
          <p:nvPr userDrawn="1"/>
        </p:nvSpPr>
        <p:spPr>
          <a:xfrm>
            <a:off x="1128711" y="3954315"/>
            <a:ext cx="6900863" cy="19956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Freie Universität Berlin</a:t>
            </a: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Humboldt-Universität zu Berlin</a:t>
            </a: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Technische Universität Berlin</a:t>
            </a:r>
          </a:p>
          <a:p>
            <a:pPr marL="542925" indent="-542925" algn="l">
              <a:lnSpc>
                <a:spcPts val="2100"/>
              </a:lnSpc>
              <a:spcBef>
                <a:spcPts val="2100"/>
              </a:spcBef>
              <a:buSzPct val="7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Charité 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de-DE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Universitätsmedizin Berlin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2702E10-D65D-EA74-6CC7-8F14A61D5230}"/>
              </a:ext>
            </a:extLst>
          </p:cNvPr>
          <p:cNvSpPr txBox="1"/>
          <p:nvPr userDrawn="1"/>
        </p:nvSpPr>
        <p:spPr>
          <a:xfrm>
            <a:off x="2487168" y="844905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2100"/>
              </a:lnSpc>
            </a:pPr>
            <a:endParaRPr lang="de-D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798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Open Humboldt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8">
            <a:extLst>
              <a:ext uri="{FF2B5EF4-FFF2-40B4-BE49-F238E27FC236}">
                <a16:creationId xmlns:a16="http://schemas.microsoft.com/office/drawing/2014/main" id="{81D17D23-7D50-5248-B65B-13D16226EE83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642937"/>
                </a:moveTo>
                <a:cubicBezTo>
                  <a:pt x="10943591" y="1884219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10295096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1670742-0FE7-E046-B31D-73963F2CE4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07" y="80322"/>
            <a:ext cx="3408493" cy="34084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1A73A4B-376D-4091-AFB5-42654F965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B3F07-B5FF-4AF4-BCFD-59B73BE95DAC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1AB621-F064-4E9B-A3D2-E2DFA3531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70E7839-57F6-4764-A2B1-3DF5475F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Datumsplatzhalter 2">
            <a:extLst>
              <a:ext uri="{FF2B5EF4-FFF2-40B4-BE49-F238E27FC236}">
                <a16:creationId xmlns:a16="http://schemas.microsoft.com/office/drawing/2014/main" id="{7A9B0B7E-B7B9-442D-A550-1E449098FD7D}"/>
              </a:ext>
            </a:extLst>
          </p:cNvPr>
          <p:cNvSpPr txBox="1">
            <a:spLocks/>
          </p:cNvSpPr>
          <p:nvPr userDrawn="1"/>
        </p:nvSpPr>
        <p:spPr>
          <a:xfrm>
            <a:off x="6184899" y="6219825"/>
            <a:ext cx="6007100" cy="638175"/>
          </a:xfrm>
          <a:prstGeom prst="rect">
            <a:avLst/>
          </a:prstGeom>
        </p:spPr>
        <p:txBody>
          <a:bodyPr vert="horz" lIns="0" tIns="0" rIns="61200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7881B9-E0BD-49CF-9C0D-9E1E98AC2A24}" type="datetime1">
              <a:rPr lang="de-DE" b="0" i="0" smtClean="0">
                <a:solidFill>
                  <a:schemeClr val="accent5"/>
                </a:solidFill>
                <a:latin typeface="Arial" panose="020B0604020202020204" pitchFamily="34" charset="0"/>
              </a:rPr>
              <a:pPr/>
              <a:t>28.02.2024</a:t>
            </a:fld>
            <a:endParaRPr lang="de-DE" b="0" i="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B4601EA1-1CFA-4740-BF30-DF78F9490678}"/>
              </a:ext>
            </a:extLst>
          </p:cNvPr>
          <p:cNvSpPr txBox="1">
            <a:spLocks/>
          </p:cNvSpPr>
          <p:nvPr userDrawn="1"/>
        </p:nvSpPr>
        <p:spPr>
          <a:xfrm>
            <a:off x="0" y="6219825"/>
            <a:ext cx="6007100" cy="637746"/>
          </a:xfrm>
          <a:prstGeom prst="rect">
            <a:avLst/>
          </a:prstGeom>
        </p:spPr>
        <p:txBody>
          <a:bodyPr vert="horz" lIns="61200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1A0B49-8274-4492-8111-5E558BE9596A}" type="slidenum">
              <a:rPr lang="de-DE" b="0" i="0" smtClean="0">
                <a:solidFill>
                  <a:schemeClr val="accent5"/>
                </a:solidFill>
                <a:latin typeface="Arial" panose="020B0604020202020204" pitchFamily="34" charset="0"/>
              </a:rPr>
              <a:pPr/>
              <a:t>‹Nr.›</a:t>
            </a:fld>
            <a:endParaRPr lang="de-DE" b="0" i="0" dirty="0">
              <a:solidFill>
                <a:schemeClr val="accent5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5F3B06E8-CC1A-43FD-BDDA-6DA67BE992E5}"/>
              </a:ext>
            </a:extLst>
          </p:cNvPr>
          <p:cNvSpPr/>
          <p:nvPr userDrawn="1"/>
        </p:nvSpPr>
        <p:spPr>
          <a:xfrm>
            <a:off x="6096000" y="2209904"/>
            <a:ext cx="2530838" cy="47897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63EA79D-C3EB-424F-9F3B-9DE146908A4B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Humboldt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8B2F79D-9BE7-4306-A454-CE2F26EF0132}"/>
              </a:ext>
            </a:extLst>
          </p:cNvPr>
          <p:cNvSpPr/>
          <p:nvPr userDrawn="1"/>
        </p:nvSpPr>
        <p:spPr>
          <a:xfrm>
            <a:off x="6219765" y="4821936"/>
            <a:ext cx="3039982" cy="25554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3C41C33-706E-45A3-BE31-CBD7C19984CA}"/>
              </a:ext>
            </a:extLst>
          </p:cNvPr>
          <p:cNvSpPr/>
          <p:nvPr userDrawn="1"/>
        </p:nvSpPr>
        <p:spPr>
          <a:xfrm>
            <a:off x="7280476" y="3119129"/>
            <a:ext cx="1435261" cy="413613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64F8A9B-C98E-614A-A991-8F87834435D7}"/>
              </a:ext>
            </a:extLst>
          </p:cNvPr>
          <p:cNvSpPr txBox="1"/>
          <p:nvPr userDrawn="1"/>
        </p:nvSpPr>
        <p:spPr>
          <a:xfrm>
            <a:off x="1128714" y="2244484"/>
            <a:ext cx="7397750" cy="10122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Under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the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slogan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Open Humboldt, Humboldt-Universität </a:t>
            </a:r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promotes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and </a:t>
            </a:r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intensifies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the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exchange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of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</a:t>
            </a:r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science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, </a:t>
            </a:r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society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 and </a:t>
            </a:r>
            <a:r>
              <a:rPr lang="de-DE" sz="2000" kern="1200" dirty="0" err="1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culture</a:t>
            </a:r>
            <a:r>
              <a:rPr lang="de-DE" sz="2000" kern="1200" dirty="0">
                <a:solidFill>
                  <a:schemeClr val="accent5"/>
                </a:solidFill>
                <a:effectLst/>
                <a:latin typeface="Georgia" panose="02040502050405020303" pitchFamily="18" charset="0"/>
                <a:ea typeface="+mn-ea"/>
                <a:cs typeface="+mn-cs"/>
              </a:rPr>
              <a:t>.</a:t>
            </a:r>
          </a:p>
          <a:p>
            <a:endParaRPr lang="de-DE" sz="2000" kern="1200" dirty="0">
              <a:solidFill>
                <a:schemeClr val="accent5"/>
              </a:solidFill>
              <a:effectLst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B09A48B-99F7-E540-9CF0-FB6B46225F28}"/>
              </a:ext>
            </a:extLst>
          </p:cNvPr>
          <p:cNvSpPr txBox="1"/>
          <p:nvPr userDrawn="1"/>
        </p:nvSpPr>
        <p:spPr>
          <a:xfrm>
            <a:off x="1127813" y="3370836"/>
            <a:ext cx="4879287" cy="28979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Open Humboldt </a:t>
            </a:r>
            <a:r>
              <a:rPr lang="de-DE" sz="18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de-DE" sz="18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DE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marR="0" lvl="0" indent="-542925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Humboldt Lab in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Humboldt Forum</a:t>
            </a:r>
          </a:p>
          <a:p>
            <a:pPr marL="542925" marR="0" lvl="0" indent="-542925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Anatomic</a:t>
            </a: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  <a:endParaRPr lang="de-DE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marR="0" lvl="0" indent="-542925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</a:t>
            </a: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Anthropocene</a:t>
            </a:r>
            <a:endParaRPr lang="de-DE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marR="0" lvl="0" indent="-542925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Bahnhof der Wissenschaften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99A5B5F-38CF-064A-9A8A-31274FF670FC}"/>
              </a:ext>
            </a:extLst>
          </p:cNvPr>
          <p:cNvSpPr txBox="1"/>
          <p:nvPr userDrawn="1"/>
        </p:nvSpPr>
        <p:spPr>
          <a:xfrm>
            <a:off x="6291364" y="3887869"/>
            <a:ext cx="4879287" cy="237588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542925" marR="0" lvl="0" indent="-542925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sciencely</a:t>
            </a:r>
            <a:endParaRPr lang="de-DE" sz="18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2925" marR="0" lvl="0" indent="-542925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Night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Sciences</a:t>
            </a:r>
          </a:p>
          <a:p>
            <a:pPr marL="542925" marR="0" lvl="0" indent="-542925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Kosmos Lectures</a:t>
            </a:r>
          </a:p>
          <a:p>
            <a:pPr marL="542925" marR="0" lvl="0" indent="-542925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humboldts17.de –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Portal</a:t>
            </a:r>
          </a:p>
        </p:txBody>
      </p:sp>
    </p:spTree>
    <p:extLst>
      <p:ext uri="{BB962C8B-B14F-4D97-AF65-F5344CB8AC3E}">
        <p14:creationId xmlns:p14="http://schemas.microsoft.com/office/powerpoint/2010/main" val="31192475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Humboldt Labor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6F857B1-F403-D844-996E-5EAF06040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5D1EC01-6D86-F94A-A954-30CCEF7D26A3}"/>
              </a:ext>
            </a:extLst>
          </p:cNvPr>
          <p:cNvSpPr txBox="1"/>
          <p:nvPr userDrawn="1"/>
        </p:nvSpPr>
        <p:spPr>
          <a:xfrm>
            <a:off x="1128713" y="4780822"/>
            <a:ext cx="10627858" cy="10610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Humboldt-Universität zu Berlin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is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one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of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protagonists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in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Humboldt Forum,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new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centre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for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culture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and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science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in Berlin-Mitte.</a:t>
            </a:r>
          </a:p>
          <a:p>
            <a:pPr algn="l"/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In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opening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exhibition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AFTER NATURE,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Humboldt Lab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presents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current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research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on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great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challenges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of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our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time: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from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crisis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of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nature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to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the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crisis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of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de-DE" sz="2000" b="0" i="0" u="none" strike="noStrike" baseline="0" dirty="0" err="1">
                <a:solidFill>
                  <a:schemeClr val="bg1"/>
                </a:solidFill>
                <a:latin typeface="Georgia" panose="02040502050405020303" pitchFamily="18" charset="0"/>
              </a:rPr>
              <a:t>democracy</a:t>
            </a:r>
            <a:r>
              <a:rPr lang="de-DE" sz="2000" b="0" i="0" u="none" strike="noStrike" baseline="0" dirty="0">
                <a:solidFill>
                  <a:schemeClr val="bg1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10F3D6E-CC7B-C949-920A-6D1FF828BCE8}"/>
              </a:ext>
            </a:extLst>
          </p:cNvPr>
          <p:cNvSpPr txBox="1"/>
          <p:nvPr userDrawn="1"/>
        </p:nvSpPr>
        <p:spPr>
          <a:xfrm>
            <a:off x="1128713" y="3862024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Humboldt Lab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3F1184D-3A4A-4137-A88D-FC3DF2F9AD99}"/>
              </a:ext>
            </a:extLst>
          </p:cNvPr>
          <p:cNvSpPr txBox="1"/>
          <p:nvPr userDrawn="1"/>
        </p:nvSpPr>
        <p:spPr>
          <a:xfrm>
            <a:off x="10227138" y="5823675"/>
            <a:ext cx="1340975" cy="383866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r">
              <a:lnSpc>
                <a:spcPts val="2100"/>
              </a:lnSpc>
            </a:pPr>
            <a:r>
              <a:rPr lang="de-DE" sz="10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</a:t>
            </a:r>
            <a:r>
              <a:rPr lang="de-DE" sz="1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Philipp Plum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65F7EF0-27D3-6732-1B50-4E75C9F27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536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Zahlen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Humboldt in Numbers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8069EE5-13B8-6E47-8A97-9ED2DFE41479}"/>
              </a:ext>
            </a:extLst>
          </p:cNvPr>
          <p:cNvSpPr txBox="1"/>
          <p:nvPr/>
        </p:nvSpPr>
        <p:spPr>
          <a:xfrm>
            <a:off x="1128713" y="2343150"/>
            <a:ext cx="4878387" cy="12947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432000" rIns="108000" bIns="108000" rtlCol="0" anchor="ctr" anchorCtr="0">
            <a:noAutofit/>
          </a:bodyPr>
          <a:lstStyle/>
          <a:p>
            <a:pPr algn="ctr">
              <a:lnSpc>
                <a:spcPts val="3000"/>
              </a:lnSpc>
            </a:pPr>
            <a:r>
              <a:rPr lang="de-DE" sz="60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37.718</a:t>
            </a:r>
          </a:p>
          <a:p>
            <a:pPr algn="ctr">
              <a:lnSpc>
                <a:spcPts val="3000"/>
              </a:lnSpc>
            </a:pPr>
            <a:r>
              <a:rPr lang="de-DE" sz="2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de-DE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B26027-CA3C-1C4B-B643-688824FE4812}"/>
              </a:ext>
            </a:extLst>
          </p:cNvPr>
          <p:cNvSpPr txBox="1"/>
          <p:nvPr userDrawn="1"/>
        </p:nvSpPr>
        <p:spPr>
          <a:xfrm>
            <a:off x="1128714" y="3637936"/>
            <a:ext cx="2439822" cy="12947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288000" rIns="108000" bIns="108000" rtlCol="0" anchor="ctr" anchorCtr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de-DE" sz="36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21.993</a:t>
            </a:r>
          </a:p>
          <a:p>
            <a:pPr algn="ctr">
              <a:lnSpc>
                <a:spcPts val="2000"/>
              </a:lnSpc>
            </a:pP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C4A6A12-A2EC-E94F-AFC0-BED063BB59D2}"/>
              </a:ext>
            </a:extLst>
          </p:cNvPr>
          <p:cNvSpPr txBox="1"/>
          <p:nvPr userDrawn="1"/>
        </p:nvSpPr>
        <p:spPr>
          <a:xfrm>
            <a:off x="3569094" y="3637936"/>
            <a:ext cx="2439822" cy="12947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288000" rIns="108000" bIns="108000" rtlCol="0" anchor="ctr" anchorCtr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de-DE" sz="36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6.450</a:t>
            </a:r>
          </a:p>
          <a:p>
            <a:pPr algn="ctr">
              <a:lnSpc>
                <a:spcPts val="2000"/>
              </a:lnSpc>
            </a:pP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  <a:b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endParaRPr lang="de-DE" sz="18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96DF4C2-F98B-CE41-95AB-0BEF87B16AEF}"/>
              </a:ext>
            </a:extLst>
          </p:cNvPr>
          <p:cNvSpPr txBox="1"/>
          <p:nvPr userDrawn="1"/>
        </p:nvSpPr>
        <p:spPr>
          <a:xfrm>
            <a:off x="6185345" y="2343150"/>
            <a:ext cx="4878387" cy="12947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432000" rIns="108000" bIns="108000" rtlCol="0" anchor="ctr" anchorCtr="0">
            <a:noAutofit/>
          </a:bodyPr>
          <a:lstStyle/>
          <a:p>
            <a:pPr algn="ctr">
              <a:lnSpc>
                <a:spcPts val="3000"/>
              </a:lnSpc>
            </a:pPr>
            <a:r>
              <a:rPr lang="de-DE" sz="60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  <a:p>
            <a:pPr algn="ctr">
              <a:lnSpc>
                <a:spcPts val="3000"/>
              </a:lnSpc>
            </a:pPr>
            <a:r>
              <a:rPr lang="de-DE" sz="2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DE" sz="2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6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endParaRPr lang="de-DE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734832C-C6C0-5240-A64B-1CD40708B64E}"/>
              </a:ext>
            </a:extLst>
          </p:cNvPr>
          <p:cNvSpPr txBox="1"/>
          <p:nvPr userDrawn="1"/>
        </p:nvSpPr>
        <p:spPr>
          <a:xfrm>
            <a:off x="6185346" y="3637936"/>
            <a:ext cx="2439822" cy="12947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288000" rIns="108000" bIns="108000" rtlCol="0" anchor="ctr" anchorCtr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de-DE" sz="36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  <a:p>
            <a:pPr algn="ctr">
              <a:lnSpc>
                <a:spcPts val="2000"/>
              </a:lnSpc>
            </a:pP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taught</a:t>
            </a:r>
            <a:b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 English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337CF14-4AD1-F949-A57D-BA12A77F607A}"/>
              </a:ext>
            </a:extLst>
          </p:cNvPr>
          <p:cNvSpPr txBox="1"/>
          <p:nvPr userDrawn="1"/>
        </p:nvSpPr>
        <p:spPr>
          <a:xfrm>
            <a:off x="8625726" y="3637936"/>
            <a:ext cx="2439822" cy="12947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288000" rIns="108000" bIns="108000" rtlCol="0" anchor="ctr" anchorCtr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de-DE" sz="36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</a:p>
          <a:p>
            <a:pPr algn="ctr">
              <a:lnSpc>
                <a:spcPts val="2000"/>
              </a:lnSpc>
            </a:pP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</a:p>
          <a:p>
            <a:pPr algn="ctr">
              <a:lnSpc>
                <a:spcPts val="2000"/>
              </a:lnSpc>
            </a:pP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DB3FD91-C7E1-4C5D-BAA5-D26C6EC2A63D}"/>
              </a:ext>
            </a:extLst>
          </p:cNvPr>
          <p:cNvSpPr txBox="1"/>
          <p:nvPr userDrawn="1"/>
        </p:nvSpPr>
        <p:spPr>
          <a:xfrm>
            <a:off x="2550564" y="6219824"/>
            <a:ext cx="1646682" cy="6381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1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November</a:t>
            </a:r>
            <a:r>
              <a:rPr lang="de-DE" sz="1200" b="1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  <a:endParaRPr lang="de-DE" sz="12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69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Zahle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6421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Humboldt in Numbers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3EDEEDC-4CA3-A14C-AC34-57D216747FBE}"/>
              </a:ext>
            </a:extLst>
          </p:cNvPr>
          <p:cNvSpPr txBox="1"/>
          <p:nvPr userDrawn="1"/>
        </p:nvSpPr>
        <p:spPr>
          <a:xfrm>
            <a:off x="1128713" y="2343150"/>
            <a:ext cx="1669351" cy="356817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720000" rIns="108000" bIns="108000" rtlCol="0" anchor="t" anchorCtr="0">
            <a:noAutofit/>
          </a:bodyPr>
          <a:lstStyle/>
          <a:p>
            <a:pPr algn="ctr">
              <a:lnSpc>
                <a:spcPts val="3000"/>
              </a:lnSpc>
            </a:pPr>
            <a:r>
              <a:rPr lang="de-DE" sz="60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416</a:t>
            </a:r>
          </a:p>
          <a:p>
            <a:pPr algn="ctr">
              <a:lnSpc>
                <a:spcPts val="3000"/>
              </a:lnSpc>
            </a:pPr>
            <a:r>
              <a:rPr lang="de-DE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professors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418C767-FBC6-0948-A39E-3051BDE25AA5}"/>
              </a:ext>
            </a:extLst>
          </p:cNvPr>
          <p:cNvSpPr txBox="1"/>
          <p:nvPr userDrawn="1"/>
        </p:nvSpPr>
        <p:spPr>
          <a:xfrm>
            <a:off x="6185345" y="2343150"/>
            <a:ext cx="4878387" cy="1294786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432000" rIns="108000" bIns="108000" rtlCol="0" anchor="ctr" anchorCtr="0">
            <a:noAutofit/>
          </a:bodyPr>
          <a:lstStyle/>
          <a:p>
            <a:pPr algn="ctr">
              <a:lnSpc>
                <a:spcPts val="3000"/>
              </a:lnSpc>
            </a:pPr>
            <a:r>
              <a:rPr lang="de-DE" sz="60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3.473</a:t>
            </a:r>
          </a:p>
          <a:p>
            <a:pPr algn="ctr">
              <a:lnSpc>
                <a:spcPts val="3000"/>
              </a:lnSpc>
            </a:pPr>
            <a:r>
              <a:rPr lang="de-DE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28A4DE4-F314-6246-B018-F0C20D6931D8}"/>
              </a:ext>
            </a:extLst>
          </p:cNvPr>
          <p:cNvSpPr txBox="1"/>
          <p:nvPr userDrawn="1"/>
        </p:nvSpPr>
        <p:spPr>
          <a:xfrm>
            <a:off x="6185346" y="3637936"/>
            <a:ext cx="2439822" cy="155263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288000" rIns="108000" bIns="108000" rtlCol="0" anchor="ctr" anchorCtr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de-DE" sz="36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1.933</a:t>
            </a:r>
          </a:p>
          <a:p>
            <a:pPr algn="ctr">
              <a:lnSpc>
                <a:spcPts val="2000"/>
              </a:lnSpc>
            </a:pP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professorial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academic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5ACFEA9-D698-5043-B074-C3212FDA1B55}"/>
              </a:ext>
            </a:extLst>
          </p:cNvPr>
          <p:cNvSpPr txBox="1"/>
          <p:nvPr userDrawn="1"/>
        </p:nvSpPr>
        <p:spPr>
          <a:xfrm>
            <a:off x="8625726" y="3637936"/>
            <a:ext cx="2439822" cy="155263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288000" rIns="108000" bIns="108000" rtlCol="0" anchor="ctr" anchorCtr="0">
            <a:noAutofit/>
          </a:bodyPr>
          <a:lstStyle/>
          <a:p>
            <a:pPr algn="ctr">
              <a:lnSpc>
                <a:spcPts val="2000"/>
              </a:lnSpc>
            </a:pPr>
            <a:r>
              <a:rPr lang="de-DE" sz="36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1.540</a:t>
            </a:r>
          </a:p>
          <a:p>
            <a:pPr algn="ctr">
              <a:lnSpc>
                <a:spcPts val="2000"/>
              </a:lnSpc>
            </a:pP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service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and administrative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9863E33-0FC8-0441-91BE-732E0DB98B2E}"/>
              </a:ext>
            </a:extLst>
          </p:cNvPr>
          <p:cNvSpPr txBox="1"/>
          <p:nvPr userDrawn="1"/>
        </p:nvSpPr>
        <p:spPr>
          <a:xfrm>
            <a:off x="2796149" y="2343151"/>
            <a:ext cx="3210506" cy="71202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72000" tIns="108000" rIns="72000" bIns="108000" rtlCol="0" anchor="ctr" anchorCtr="0">
            <a:noAutofit/>
          </a:bodyPr>
          <a:lstStyle/>
          <a:p>
            <a:pPr algn="r">
              <a:lnSpc>
                <a:spcPts val="3000"/>
              </a:lnSpc>
            </a:pP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131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professors</a:t>
            </a:r>
            <a:endParaRPr lang="de-DE" sz="18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BD6DC8B-6D5D-624C-B788-8DAA0F5644AA}"/>
              </a:ext>
            </a:extLst>
          </p:cNvPr>
          <p:cNvSpPr txBox="1"/>
          <p:nvPr userDrawn="1"/>
        </p:nvSpPr>
        <p:spPr>
          <a:xfrm>
            <a:off x="2796149" y="3058535"/>
            <a:ext cx="3210506" cy="71202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72000" tIns="108000" rIns="72000" bIns="108000" rtlCol="0" anchor="ctr" anchorCtr="0">
            <a:noAutofit/>
          </a:bodyPr>
          <a:lstStyle/>
          <a:p>
            <a:pPr algn="r">
              <a:lnSpc>
                <a:spcPts val="3000"/>
              </a:lnSpc>
            </a:pP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77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professorships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BE9ED0F-2908-F544-A1D6-F22DAA186FD5}"/>
              </a:ext>
            </a:extLst>
          </p:cNvPr>
          <p:cNvSpPr txBox="1"/>
          <p:nvPr userDrawn="1"/>
        </p:nvSpPr>
        <p:spPr>
          <a:xfrm>
            <a:off x="2796149" y="3768539"/>
            <a:ext cx="3210506" cy="71202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72000" tIns="108000" rIns="72000" bIns="108000" rtlCol="0" anchor="ctr" anchorCtr="0">
            <a:noAutofit/>
          </a:bodyPr>
          <a:lstStyle/>
          <a:p>
            <a:pPr algn="r">
              <a:lnSpc>
                <a:spcPts val="3000"/>
              </a:lnSpc>
            </a:pP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45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junior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professors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430424F-0D49-E944-A3B5-593E5D8932A2}"/>
              </a:ext>
            </a:extLst>
          </p:cNvPr>
          <p:cNvSpPr txBox="1"/>
          <p:nvPr userDrawn="1"/>
        </p:nvSpPr>
        <p:spPr>
          <a:xfrm>
            <a:off x="2796149" y="4478544"/>
            <a:ext cx="3210506" cy="71202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72000" tIns="108000" rIns="72000" bIns="108000" rtlCol="0" anchor="ctr" anchorCtr="0">
            <a:noAutofit/>
          </a:bodyPr>
          <a:lstStyle/>
          <a:p>
            <a:pPr algn="r">
              <a:lnSpc>
                <a:spcPts val="3000"/>
              </a:lnSpc>
            </a:pP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endowed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chairs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3436DD6-7646-6345-AAB7-A4C4DB98540D}"/>
              </a:ext>
            </a:extLst>
          </p:cNvPr>
          <p:cNvSpPr txBox="1"/>
          <p:nvPr userDrawn="1"/>
        </p:nvSpPr>
        <p:spPr>
          <a:xfrm>
            <a:off x="2796149" y="2343151"/>
            <a:ext cx="950903" cy="712022"/>
          </a:xfrm>
          <a:prstGeom prst="rect">
            <a:avLst/>
          </a:prstGeom>
          <a:solidFill>
            <a:schemeClr val="tx1">
              <a:alpha val="20029"/>
            </a:schemeClr>
          </a:solidFill>
          <a:ln w="31750">
            <a:noFill/>
          </a:ln>
        </p:spPr>
        <p:txBody>
          <a:bodyPr wrap="square" lIns="108000" tIns="108000" rIns="180000" bIns="108000" rtlCol="0" anchor="ctr" anchorCtr="0">
            <a:noAutofit/>
          </a:bodyPr>
          <a:lstStyle/>
          <a:p>
            <a:pPr algn="r">
              <a:lnSpc>
                <a:spcPts val="3000"/>
              </a:lnSpc>
            </a:pPr>
            <a:endParaRPr lang="de-DE" sz="20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506E903-3E6F-EB42-A021-D43AFE9790BB}"/>
              </a:ext>
            </a:extLst>
          </p:cNvPr>
          <p:cNvSpPr txBox="1"/>
          <p:nvPr userDrawn="1"/>
        </p:nvSpPr>
        <p:spPr>
          <a:xfrm>
            <a:off x="2796150" y="3058535"/>
            <a:ext cx="553338" cy="712022"/>
          </a:xfrm>
          <a:prstGeom prst="rect">
            <a:avLst/>
          </a:prstGeom>
          <a:solidFill>
            <a:schemeClr val="tx1">
              <a:alpha val="40000"/>
            </a:schemeClr>
          </a:solidFill>
          <a:ln w="31750">
            <a:noFill/>
          </a:ln>
        </p:spPr>
        <p:txBody>
          <a:bodyPr wrap="square" lIns="108000" tIns="108000" rIns="180000" bIns="108000" rtlCol="0" anchor="ctr" anchorCtr="0">
            <a:noAutofit/>
          </a:bodyPr>
          <a:lstStyle/>
          <a:p>
            <a:pPr algn="r">
              <a:lnSpc>
                <a:spcPts val="3000"/>
              </a:lnSpc>
            </a:pPr>
            <a:endParaRPr lang="de-DE" sz="20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23D2B18-9ADA-B146-9D39-C07C7B795F19}"/>
              </a:ext>
            </a:extLst>
          </p:cNvPr>
          <p:cNvSpPr txBox="1"/>
          <p:nvPr userDrawn="1"/>
        </p:nvSpPr>
        <p:spPr>
          <a:xfrm>
            <a:off x="2796149" y="3768539"/>
            <a:ext cx="334677" cy="712022"/>
          </a:xfrm>
          <a:prstGeom prst="rect">
            <a:avLst/>
          </a:prstGeom>
          <a:solidFill>
            <a:schemeClr val="tx1">
              <a:alpha val="60000"/>
            </a:schemeClr>
          </a:solidFill>
          <a:ln w="31750">
            <a:noFill/>
          </a:ln>
        </p:spPr>
        <p:txBody>
          <a:bodyPr wrap="square" lIns="108000" tIns="108000" rIns="180000" bIns="108000" rtlCol="0" anchor="ctr" anchorCtr="0">
            <a:noAutofit/>
          </a:bodyPr>
          <a:lstStyle/>
          <a:p>
            <a:pPr algn="r">
              <a:lnSpc>
                <a:spcPts val="3000"/>
              </a:lnSpc>
            </a:pPr>
            <a:endParaRPr lang="de-DE" sz="20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BC17B2D-9625-6C4F-A980-9DA0AD5A5533}"/>
              </a:ext>
            </a:extLst>
          </p:cNvPr>
          <p:cNvSpPr txBox="1"/>
          <p:nvPr userDrawn="1"/>
        </p:nvSpPr>
        <p:spPr>
          <a:xfrm>
            <a:off x="2796150" y="4478544"/>
            <a:ext cx="96138" cy="712022"/>
          </a:xfrm>
          <a:prstGeom prst="rect">
            <a:avLst/>
          </a:prstGeom>
          <a:solidFill>
            <a:schemeClr val="tx1">
              <a:alpha val="79841"/>
            </a:schemeClr>
          </a:solidFill>
          <a:ln w="31750">
            <a:noFill/>
          </a:ln>
        </p:spPr>
        <p:txBody>
          <a:bodyPr wrap="square" lIns="108000" tIns="108000" rIns="180000" bIns="108000" rtlCol="0" anchor="ctr" anchorCtr="0">
            <a:noAutofit/>
          </a:bodyPr>
          <a:lstStyle/>
          <a:p>
            <a:pPr algn="r">
              <a:lnSpc>
                <a:spcPts val="3000"/>
              </a:lnSpc>
            </a:pPr>
            <a:endParaRPr lang="de-DE" sz="20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79CC3D5F-753D-C244-8789-C92F643D8A68}"/>
              </a:ext>
            </a:extLst>
          </p:cNvPr>
          <p:cNvSpPr txBox="1"/>
          <p:nvPr userDrawn="1"/>
        </p:nvSpPr>
        <p:spPr>
          <a:xfrm>
            <a:off x="2796150" y="5199307"/>
            <a:ext cx="56155" cy="712022"/>
          </a:xfrm>
          <a:prstGeom prst="rect">
            <a:avLst/>
          </a:prstGeom>
          <a:solidFill>
            <a:schemeClr val="tx1"/>
          </a:solidFill>
          <a:ln w="31750">
            <a:noFill/>
          </a:ln>
        </p:spPr>
        <p:txBody>
          <a:bodyPr wrap="square" lIns="108000" tIns="108000" rIns="180000" bIns="108000" rtlCol="0" anchor="ctr" anchorCtr="0">
            <a:noAutofit/>
          </a:bodyPr>
          <a:lstStyle/>
          <a:p>
            <a:pPr algn="r">
              <a:lnSpc>
                <a:spcPts val="3000"/>
              </a:lnSpc>
            </a:pPr>
            <a:endParaRPr lang="de-DE" sz="20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A3E144E1-EC20-4940-8A32-719A857F7454}"/>
              </a:ext>
            </a:extLst>
          </p:cNvPr>
          <p:cNvSpPr txBox="1"/>
          <p:nvPr userDrawn="1"/>
        </p:nvSpPr>
        <p:spPr>
          <a:xfrm>
            <a:off x="2550565" y="6219824"/>
            <a:ext cx="905970" cy="6381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1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2021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1D2DDB7-CFD7-F037-6F67-7AF04395E5F9}"/>
              </a:ext>
            </a:extLst>
          </p:cNvPr>
          <p:cNvSpPr txBox="1"/>
          <p:nvPr userDrawn="1"/>
        </p:nvSpPr>
        <p:spPr>
          <a:xfrm>
            <a:off x="2796149" y="5199307"/>
            <a:ext cx="3210506" cy="71202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72000" tIns="108000" rIns="72000" bIns="108000" rtlCol="0" anchor="ctr" anchorCtr="0">
            <a:noAutofit/>
          </a:bodyPr>
          <a:lstStyle/>
          <a:p>
            <a:pPr algn="r">
              <a:lnSpc>
                <a:spcPts val="1700"/>
              </a:lnSpc>
            </a:pP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endowed</a:t>
            </a: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guest</a:t>
            </a:r>
            <a:b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8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professorships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FD4F759-B30D-92D8-E20D-91F893806208}"/>
              </a:ext>
            </a:extLst>
          </p:cNvPr>
          <p:cNvSpPr txBox="1"/>
          <p:nvPr userDrawn="1"/>
        </p:nvSpPr>
        <p:spPr>
          <a:xfrm>
            <a:off x="3271600" y="5199307"/>
            <a:ext cx="967660" cy="712022"/>
          </a:xfrm>
          <a:prstGeom prst="rect">
            <a:avLst/>
          </a:prstGeom>
          <a:noFill/>
          <a:ln w="31750">
            <a:noFill/>
          </a:ln>
        </p:spPr>
        <p:txBody>
          <a:bodyPr wrap="square" lIns="72000" tIns="108000" rIns="72000" bIns="108000" rtlCol="0" anchor="ctr" anchorCtr="0">
            <a:noAutofit/>
          </a:bodyPr>
          <a:lstStyle/>
          <a:p>
            <a:pPr algn="r">
              <a:lnSpc>
                <a:spcPts val="3000"/>
              </a:lnSpc>
            </a:pPr>
            <a:r>
              <a:rPr lang="de-DE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de-DE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48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_Zahlen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7B7881B9-E0BD-49CF-9C0D-9E1E98AC2A24}" type="datetime1">
              <a:rPr lang="de-DE" smtClean="0"/>
              <a:pPr/>
              <a:t>28.02.2024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E3BD2E4-EA37-4F7F-B011-E11C25EBFB33}"/>
              </a:ext>
            </a:extLst>
          </p:cNvPr>
          <p:cNvSpPr txBox="1"/>
          <p:nvPr userDrawn="1"/>
        </p:nvSpPr>
        <p:spPr>
          <a:xfrm>
            <a:off x="1128713" y="1268413"/>
            <a:ext cx="9936162" cy="5603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Humboldt in Numbers – </a:t>
            </a:r>
            <a:br>
              <a:rPr lang="de-DE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Library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824FD6B-CACE-D045-8F11-ED74A06C8C8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28713" y="2639482"/>
            <a:ext cx="4967287" cy="119024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288000" tIns="0" rIns="720000" bIns="108000" rtlCol="0" anchor="ctr" anchorCtr="0">
            <a:noAutofit/>
          </a:bodyPr>
          <a:lstStyle/>
          <a:p>
            <a:pPr algn="l">
              <a:lnSpc>
                <a:spcPts val="5000"/>
              </a:lnSpc>
            </a:pPr>
            <a:r>
              <a:rPr lang="de-DE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print</a:t>
            </a:r>
            <a:r>
              <a:rPr lang="de-DE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  <a:endParaRPr lang="de-DE" sz="24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0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6.147.401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628A94D0-99F7-EB47-AD93-8F3642462BC7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28713" y="3820582"/>
            <a:ext cx="4967287" cy="119024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288000" tIns="0" rIns="288000" bIns="108000" rtlCol="0" anchor="ctr" anchorCtr="0">
            <a:noAutofit/>
          </a:bodyPr>
          <a:lstStyle/>
          <a:p>
            <a:pPr algn="l">
              <a:lnSpc>
                <a:spcPts val="5000"/>
              </a:lnSpc>
            </a:pPr>
            <a:r>
              <a:rPr lang="de-DE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journals</a:t>
            </a:r>
            <a:r>
              <a:rPr lang="de-DE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newspapers</a:t>
            </a:r>
            <a:r>
              <a:rPr lang="de-DE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digital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0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27.941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906C198E-9055-7840-9EDD-EA3967843CD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128713" y="5014382"/>
            <a:ext cx="4967287" cy="119024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288000" tIns="0" rIns="720000" bIns="108000" rtlCol="0" anchor="ctr" anchorCtr="0">
            <a:noAutofit/>
          </a:bodyPr>
          <a:lstStyle/>
          <a:p>
            <a:pPr algn="l">
              <a:lnSpc>
                <a:spcPts val="5000"/>
              </a:lnSpc>
            </a:pPr>
            <a:r>
              <a:rPr lang="de-DE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loans</a:t>
            </a:r>
            <a:endParaRPr lang="de-DE" sz="24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0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1.067.644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ED4B256-9E12-9440-96F2-633FEF9B72B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094413" y="2639482"/>
            <a:ext cx="4967287" cy="119024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288000" tIns="0" rIns="720000" bIns="108000" rtlCol="0" anchor="ctr" anchorCtr="0">
            <a:noAutofit/>
          </a:bodyPr>
          <a:lstStyle/>
          <a:p>
            <a:pPr algn="l">
              <a:lnSpc>
                <a:spcPts val="5000"/>
              </a:lnSpc>
            </a:pPr>
            <a:r>
              <a:rPr lang="de-DE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digital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0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793.277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7E462FD-7950-D043-A957-8A467641995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094413" y="3820582"/>
            <a:ext cx="4967287" cy="119024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288000" tIns="0" rIns="720000" bIns="108000" rtlCol="0" anchor="ctr" anchorCtr="0">
            <a:noAutofit/>
          </a:bodyPr>
          <a:lstStyle/>
          <a:p>
            <a:pPr algn="l">
              <a:lnSpc>
                <a:spcPts val="5000"/>
              </a:lnSpc>
            </a:pPr>
            <a:r>
              <a:rPr lang="de-DE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de-DE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collections</a:t>
            </a:r>
            <a:endParaRPr lang="de-DE" sz="24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0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45BCEB5-52AA-5343-B6A1-4503D6284DF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094413" y="5014382"/>
            <a:ext cx="4967287" cy="119024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288000" tIns="0" rIns="720000" bIns="108000" rtlCol="0" anchor="ctr" anchorCtr="0">
            <a:noAutofit/>
          </a:bodyPr>
          <a:lstStyle/>
          <a:p>
            <a:pPr algn="l">
              <a:lnSpc>
                <a:spcPts val="5000"/>
              </a:lnSpc>
            </a:pPr>
            <a:r>
              <a:rPr lang="de-DE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r>
              <a:rPr lang="de-DE" sz="2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visits</a:t>
            </a:r>
            <a:endParaRPr lang="de-DE" sz="2400" b="1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000" b="1" i="0" u="none" strike="noStrik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392.236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DBAFE82-3687-42B9-914C-A4896C198E85}"/>
              </a:ext>
            </a:extLst>
          </p:cNvPr>
          <p:cNvSpPr txBox="1"/>
          <p:nvPr userDrawn="1"/>
        </p:nvSpPr>
        <p:spPr>
          <a:xfrm>
            <a:off x="2550564" y="6219824"/>
            <a:ext cx="7088736" cy="63817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lang="de-DE" sz="1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2021  |  The </a:t>
            </a:r>
            <a:r>
              <a:rPr lang="de-DE" sz="1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de-DE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still </a:t>
            </a:r>
            <a:r>
              <a:rPr lang="de-DE" sz="1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r>
              <a:rPr lang="de-DE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corona-</a:t>
            </a:r>
            <a:r>
              <a:rPr lang="de-DE" sz="1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de-DE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</a:t>
            </a:r>
            <a:r>
              <a:rPr lang="de-DE" sz="12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3571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6AA8-4F3C-410F-87A0-E2125E31F605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132CB592-2EEE-4E76-AC38-4697667FF9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4554000"/>
            <a:ext cx="9936000" cy="1080000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/>
              <a:t>Fließtext 20pt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044645BE-854A-7F4B-8637-64067D7AB0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3345986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A7812C82-6D1D-234B-652F-AD8C344E2083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0074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A210-FD92-4896-9247-01929DD525FA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5D1C2443-AF12-1F41-A60A-571DECA45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84028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8204-F5ED-4FBF-8710-D3D65DA50F08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1D2C2E5E-FB2D-FD47-B577-5AFF3A7819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itel 11">
            <a:extLst>
              <a:ext uri="{FF2B5EF4-FFF2-40B4-BE49-F238E27FC236}">
                <a16:creationId xmlns:a16="http://schemas.microsoft.com/office/drawing/2014/main" id="{6057AF08-BC98-3341-95D2-BB96ED1F95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F6C66F06-6A67-7F8A-3994-A1185032AEC7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8512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8ED0D7-2F86-4F5A-95C8-7DF2ABE9F74D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8C615B9D-E73F-8B49-82D2-92F58017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9704706C-041C-904C-BDE6-9F0F2231F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3539465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75CAF57-35D6-45C5-B944-76E3BD50F16D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E4B12119-5C9B-CC47-B193-DA22D6CD1F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510760C1-62D0-1CB7-253E-A5BADB3D8F5D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488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mit_Nummer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4B7F5-BC95-4533-B681-939B09DBC90A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>
            <a:lvl1pPr marL="361950" indent="-361950">
              <a:buClr>
                <a:schemeClr val="tx1"/>
              </a:buClr>
              <a:buSzPct val="100000"/>
              <a:buFont typeface="+mj-lt"/>
              <a:buAutoNum type="arabicPeriod"/>
              <a:defRPr sz="2000">
                <a:solidFill>
                  <a:schemeClr val="accent5"/>
                </a:solidFill>
              </a:defRPr>
            </a:lvl1pPr>
            <a:lvl2pPr marL="712788" indent="-360363">
              <a:buClr>
                <a:schemeClr val="tx1"/>
              </a:buClr>
              <a:buSzPct val="100000"/>
              <a:buFont typeface="+mj-lt"/>
              <a:buAutoNum type="arabicPeriod"/>
              <a:tabLst/>
              <a:defRPr sz="2000">
                <a:solidFill>
                  <a:schemeClr val="accent5"/>
                </a:solidFill>
              </a:defRPr>
            </a:lvl2pPr>
            <a:lvl3pPr marL="1073150" indent="-358775">
              <a:buClr>
                <a:schemeClr val="tx1"/>
              </a:buClr>
              <a:buSzPct val="100000"/>
              <a:buFont typeface="+mj-lt"/>
              <a:buAutoNum type="arabicPeriod"/>
              <a:tabLst/>
              <a:defRPr sz="2000">
                <a:solidFill>
                  <a:schemeClr val="accent5"/>
                </a:solidFill>
              </a:defRPr>
            </a:lvl3pPr>
            <a:lvl4pPr marL="1425575" indent="-349250">
              <a:buClr>
                <a:schemeClr val="tx1"/>
              </a:buClr>
              <a:buSzPct val="100000"/>
              <a:buFont typeface="+mj-lt"/>
              <a:buAutoNum type="arabicPeriod"/>
              <a:tabLst/>
              <a:defRPr sz="2000">
                <a:solidFill>
                  <a:schemeClr val="accent5"/>
                </a:solidFill>
              </a:defRPr>
            </a:lvl4pPr>
            <a:lvl5pPr marL="1785938" indent="-354013">
              <a:buClr>
                <a:schemeClr val="tx1"/>
              </a:buClr>
              <a:buSzPct val="100000"/>
              <a:buFont typeface="+mj-lt"/>
              <a:buAutoNum type="arabicPeriod"/>
              <a:tabLst/>
              <a:defRPr sz="20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42C29EAA-5871-8843-9191-628F9CD6F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3878041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95BA50-5108-41B1-B556-2E719854E983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AB6289DD-532B-AEFE-4DE9-F984A5CBC555}"/>
              </a:ext>
            </a:extLst>
          </p:cNvPr>
          <p:cNvSpPr/>
          <p:nvPr userDrawn="1"/>
        </p:nvSpPr>
        <p:spPr>
          <a:xfrm>
            <a:off x="623887" y="1882776"/>
            <a:ext cx="10944226" cy="4322333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1350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791300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41319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17507 h 4938283"/>
              <a:gd name="connsiteX0" fmla="*/ 10943273 w 10944226"/>
              <a:gd name="connsiteY0" fmla="*/ 0 h 4322333"/>
              <a:gd name="connsiteX1" fmla="*/ 10944226 w 10944226"/>
              <a:gd name="connsiteY1" fmla="*/ 4322333 h 4322333"/>
              <a:gd name="connsiteX2" fmla="*/ 0 w 10944226"/>
              <a:gd name="connsiteY2" fmla="*/ 4322333 h 4322333"/>
              <a:gd name="connsiteX3" fmla="*/ 0 w 10944226"/>
              <a:gd name="connsiteY3" fmla="*/ 1301557 h 432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4226" h="4322333">
                <a:moveTo>
                  <a:pt x="10943273" y="0"/>
                </a:moveTo>
                <a:cubicBezTo>
                  <a:pt x="10943591" y="1241282"/>
                  <a:pt x="10943908" y="3081051"/>
                  <a:pt x="10944226" y="4322333"/>
                </a:cubicBezTo>
                <a:lnTo>
                  <a:pt x="0" y="4322333"/>
                </a:lnTo>
                <a:lnTo>
                  <a:pt x="0" y="1301557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cxnSp>
        <p:nvCxnSpPr>
          <p:cNvPr id="7" name="Gerader Verbinder 11">
            <a:extLst>
              <a:ext uri="{FF2B5EF4-FFF2-40B4-BE49-F238E27FC236}">
                <a16:creationId xmlns:a16="http://schemas.microsoft.com/office/drawing/2014/main" id="{6E5DEA6D-5624-FF4C-9568-33E9D28E18FE}"/>
              </a:ext>
            </a:extLst>
          </p:cNvPr>
          <p:cNvCxnSpPr>
            <a:cxnSpLocks/>
          </p:cNvCxnSpPr>
          <p:nvPr userDrawn="1"/>
        </p:nvCxnSpPr>
        <p:spPr>
          <a:xfrm flipH="1">
            <a:off x="3154680" y="623627"/>
            <a:ext cx="716089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580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A151692C-C15A-4646-A578-0A0BE2EDB7FF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61B037FA-92A1-5FED-DF71-4B836EA07D65}"/>
              </a:ext>
            </a:extLst>
          </p:cNvPr>
          <p:cNvSpPr/>
          <p:nvPr userDrawn="1"/>
        </p:nvSpPr>
        <p:spPr>
          <a:xfrm>
            <a:off x="623887" y="1882776"/>
            <a:ext cx="10944226" cy="4322333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1350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791300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41319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17507 h 4938283"/>
              <a:gd name="connsiteX0" fmla="*/ 10943273 w 10944226"/>
              <a:gd name="connsiteY0" fmla="*/ 0 h 4322333"/>
              <a:gd name="connsiteX1" fmla="*/ 10944226 w 10944226"/>
              <a:gd name="connsiteY1" fmla="*/ 4322333 h 4322333"/>
              <a:gd name="connsiteX2" fmla="*/ 0 w 10944226"/>
              <a:gd name="connsiteY2" fmla="*/ 4322333 h 4322333"/>
              <a:gd name="connsiteX3" fmla="*/ 0 w 10944226"/>
              <a:gd name="connsiteY3" fmla="*/ 1301557 h 432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4226" h="4322333">
                <a:moveTo>
                  <a:pt x="10943273" y="0"/>
                </a:moveTo>
                <a:cubicBezTo>
                  <a:pt x="10943591" y="1241282"/>
                  <a:pt x="10943908" y="3081051"/>
                  <a:pt x="10944226" y="4322333"/>
                </a:cubicBezTo>
                <a:lnTo>
                  <a:pt x="0" y="4322333"/>
                </a:lnTo>
                <a:lnTo>
                  <a:pt x="0" y="1301557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cxnSp>
        <p:nvCxnSpPr>
          <p:cNvPr id="7" name="Gerader Verbinder 11">
            <a:extLst>
              <a:ext uri="{FF2B5EF4-FFF2-40B4-BE49-F238E27FC236}">
                <a16:creationId xmlns:a16="http://schemas.microsoft.com/office/drawing/2014/main" id="{A2338333-90DD-B26F-E1FA-6956FDF8AF23}"/>
              </a:ext>
            </a:extLst>
          </p:cNvPr>
          <p:cNvCxnSpPr>
            <a:cxnSpLocks/>
          </p:cNvCxnSpPr>
          <p:nvPr userDrawn="1"/>
        </p:nvCxnSpPr>
        <p:spPr>
          <a:xfrm flipH="1">
            <a:off x="3154680" y="623627"/>
            <a:ext cx="716089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755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4D8C1C-B09E-40FB-B41A-39875D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E3F8-7C48-4124-A285-639F2FBAF4EC}" type="datetime1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F2383-5E97-4AE1-ABC3-BFC2EF41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EF7594-76C4-4FC5-99C0-F694FBDC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DC4ADC3-B7EC-4B28-8632-81A015804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4000" y="2626142"/>
            <a:ext cx="9936000" cy="306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5pPr>
          </a:lstStyle>
          <a:p>
            <a:pPr lvl="0"/>
            <a:r>
              <a:rPr lang="de-DE" dirty="0"/>
              <a:t>Name Nachname, Position 20pt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E470D5C-D286-4885-AA36-1D00978DFF5D}"/>
              </a:ext>
            </a:extLst>
          </p:cNvPr>
          <p:cNvCxnSpPr>
            <a:cxnSpLocks/>
          </p:cNvCxnSpPr>
          <p:nvPr userDrawn="1"/>
        </p:nvCxnSpPr>
        <p:spPr>
          <a:xfrm>
            <a:off x="1134000" y="3049729"/>
            <a:ext cx="630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5">
            <a:extLst>
              <a:ext uri="{FF2B5EF4-FFF2-40B4-BE49-F238E27FC236}">
                <a16:creationId xmlns:a16="http://schemas.microsoft.com/office/drawing/2014/main" id="{223CC162-CC8C-40E0-88B3-35128DE47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4000" y="3906000"/>
            <a:ext cx="9936000" cy="641201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H1 Titel der Präsentation 45pt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D92D20-A1C9-31D0-3D63-3B279720AA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475" y="0"/>
            <a:ext cx="2579525" cy="255435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C6404C1-72CE-D241-49F1-7F035B8F90F0}"/>
              </a:ext>
            </a:extLst>
          </p:cNvPr>
          <p:cNvSpPr txBox="1"/>
          <p:nvPr userDrawn="1"/>
        </p:nvSpPr>
        <p:spPr>
          <a:xfrm>
            <a:off x="1763486" y="18505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2100"/>
              </a:lnSpc>
            </a:pPr>
            <a:endParaRPr lang="de-D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67132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E95BA50-5108-41B1-B556-2E719854E983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</p:spTree>
    <p:extLst>
      <p:ext uri="{BB962C8B-B14F-4D97-AF65-F5344CB8AC3E}">
        <p14:creationId xmlns:p14="http://schemas.microsoft.com/office/powerpoint/2010/main" val="5012269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A151692C-C15A-4646-A578-0A0BE2EDB7FF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</p:spTree>
    <p:extLst>
      <p:ext uri="{BB962C8B-B14F-4D97-AF65-F5344CB8AC3E}">
        <p14:creationId xmlns:p14="http://schemas.microsoft.com/office/powerpoint/2010/main" val="2559423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5401B9AA-75FA-FEBC-9506-6EF86EEAD28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11137900 w 12191999"/>
              <a:gd name="connsiteY0" fmla="*/ 330200 h 6858000"/>
              <a:gd name="connsiteX1" fmla="*/ 10439400 w 12191999"/>
              <a:gd name="connsiteY1" fmla="*/ 1028700 h 6858000"/>
              <a:gd name="connsiteX2" fmla="*/ 11137900 w 12191999"/>
              <a:gd name="connsiteY2" fmla="*/ 1727200 h 6858000"/>
              <a:gd name="connsiteX3" fmla="*/ 11836400 w 12191999"/>
              <a:gd name="connsiteY3" fmla="*/ 1028700 h 6858000"/>
              <a:gd name="connsiteX4" fmla="*/ 11137900 w 12191999"/>
              <a:gd name="connsiteY4" fmla="*/ 330200 h 6858000"/>
              <a:gd name="connsiteX5" fmla="*/ 0 w 12191999"/>
              <a:gd name="connsiteY5" fmla="*/ 0 h 6858000"/>
              <a:gd name="connsiteX6" fmla="*/ 10111323 w 12191999"/>
              <a:gd name="connsiteY6" fmla="*/ 0 h 6858000"/>
              <a:gd name="connsiteX7" fmla="*/ 11783477 w 12191999"/>
              <a:gd name="connsiteY7" fmla="*/ 0 h 6858000"/>
              <a:gd name="connsiteX8" fmla="*/ 12191999 w 12191999"/>
              <a:gd name="connsiteY8" fmla="*/ 0 h 6858000"/>
              <a:gd name="connsiteX9" fmla="*/ 12191999 w 12191999"/>
              <a:gd name="connsiteY9" fmla="*/ 6858000 h 6858000"/>
              <a:gd name="connsiteX10" fmla="*/ 0 w 1219199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6858000">
                <a:moveTo>
                  <a:pt x="11137900" y="330200"/>
                </a:moveTo>
                <a:cubicBezTo>
                  <a:pt x="10752129" y="330200"/>
                  <a:pt x="10439400" y="642929"/>
                  <a:pt x="10439400" y="1028700"/>
                </a:cubicBezTo>
                <a:cubicBezTo>
                  <a:pt x="10439400" y="1414471"/>
                  <a:pt x="10752129" y="1727200"/>
                  <a:pt x="11137900" y="1727200"/>
                </a:cubicBezTo>
                <a:cubicBezTo>
                  <a:pt x="11523671" y="1727200"/>
                  <a:pt x="11836400" y="1414471"/>
                  <a:pt x="11836400" y="1028700"/>
                </a:cubicBezTo>
                <a:cubicBezTo>
                  <a:pt x="11836400" y="642929"/>
                  <a:pt x="11523671" y="330200"/>
                  <a:pt x="11137900" y="330200"/>
                </a:cubicBezTo>
                <a:close/>
                <a:moveTo>
                  <a:pt x="0" y="0"/>
                </a:moveTo>
                <a:lnTo>
                  <a:pt x="10111323" y="0"/>
                </a:lnTo>
                <a:lnTo>
                  <a:pt x="11783477" y="0"/>
                </a:ln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1E553B-FD8D-4751-A18E-4BB91CE7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FA012-97F2-4BB1-A718-5E6D5C408E39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88010-691F-4A02-A4E7-DC5AE95F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64C373-E169-4FC9-B70D-58CA7C20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24FF0300-0A5F-4C6E-AEFE-6E8040925D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1270800"/>
            <a:ext cx="9936000" cy="391953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.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D2F649ED-0EA4-4F0C-9FE7-0AFA30D292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3999" y="5184000"/>
            <a:ext cx="9936000" cy="306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</p:spTree>
    <p:extLst>
      <p:ext uri="{BB962C8B-B14F-4D97-AF65-F5344CB8AC3E}">
        <p14:creationId xmlns:p14="http://schemas.microsoft.com/office/powerpoint/2010/main" val="2126862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ADBC4480-F7E6-F248-54E4-ABE07BA9BB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11137900 w 12191999"/>
              <a:gd name="connsiteY0" fmla="*/ 330200 h 6858000"/>
              <a:gd name="connsiteX1" fmla="*/ 10439400 w 12191999"/>
              <a:gd name="connsiteY1" fmla="*/ 1028700 h 6858000"/>
              <a:gd name="connsiteX2" fmla="*/ 11137900 w 12191999"/>
              <a:gd name="connsiteY2" fmla="*/ 1727200 h 6858000"/>
              <a:gd name="connsiteX3" fmla="*/ 11836400 w 12191999"/>
              <a:gd name="connsiteY3" fmla="*/ 1028700 h 6858000"/>
              <a:gd name="connsiteX4" fmla="*/ 11137900 w 12191999"/>
              <a:gd name="connsiteY4" fmla="*/ 330200 h 6858000"/>
              <a:gd name="connsiteX5" fmla="*/ 0 w 12191999"/>
              <a:gd name="connsiteY5" fmla="*/ 0 h 6858000"/>
              <a:gd name="connsiteX6" fmla="*/ 10111323 w 12191999"/>
              <a:gd name="connsiteY6" fmla="*/ 0 h 6858000"/>
              <a:gd name="connsiteX7" fmla="*/ 11783477 w 12191999"/>
              <a:gd name="connsiteY7" fmla="*/ 0 h 6858000"/>
              <a:gd name="connsiteX8" fmla="*/ 12191999 w 12191999"/>
              <a:gd name="connsiteY8" fmla="*/ 0 h 6858000"/>
              <a:gd name="connsiteX9" fmla="*/ 12191999 w 12191999"/>
              <a:gd name="connsiteY9" fmla="*/ 6858000 h 6858000"/>
              <a:gd name="connsiteX10" fmla="*/ 0 w 1219199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6858000">
                <a:moveTo>
                  <a:pt x="11137900" y="330200"/>
                </a:moveTo>
                <a:cubicBezTo>
                  <a:pt x="10752129" y="330200"/>
                  <a:pt x="10439400" y="642929"/>
                  <a:pt x="10439400" y="1028700"/>
                </a:cubicBezTo>
                <a:cubicBezTo>
                  <a:pt x="10439400" y="1414471"/>
                  <a:pt x="10752129" y="1727200"/>
                  <a:pt x="11137900" y="1727200"/>
                </a:cubicBezTo>
                <a:cubicBezTo>
                  <a:pt x="11523671" y="1727200"/>
                  <a:pt x="11836400" y="1414471"/>
                  <a:pt x="11836400" y="1028700"/>
                </a:cubicBezTo>
                <a:cubicBezTo>
                  <a:pt x="11836400" y="642929"/>
                  <a:pt x="11523671" y="330200"/>
                  <a:pt x="11137900" y="330200"/>
                </a:cubicBezTo>
                <a:close/>
                <a:moveTo>
                  <a:pt x="0" y="0"/>
                </a:moveTo>
                <a:lnTo>
                  <a:pt x="10111323" y="0"/>
                </a:lnTo>
                <a:lnTo>
                  <a:pt x="11783477" y="0"/>
                </a:ln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1E553B-FD8D-4751-A18E-4BB91CE7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B39A00-439B-4350-AD8C-21A2FE81A7D4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88010-691F-4A02-A4E7-DC5AE95F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64C373-E169-4FC9-B70D-58CA7C20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2CA1919-0163-4E01-A836-7336918BF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4588" y="4114483"/>
            <a:ext cx="9902825" cy="170816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H2 Titel der Präsentation 37pt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24E48EC-3D4D-41EE-8965-2B057D8615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4588" y="3648074"/>
            <a:ext cx="4862512" cy="257176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36730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1D0183-33D9-43CA-9BE9-C86E4EDD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545B-2C49-44E4-96EA-E42A09BC4CFF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C39D17-3061-4378-BF14-3E41813B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4D6A24-8B91-4794-A08E-6E664C10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BA184B2A-6BE5-4539-82FC-EF767E4328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365719" cy="6857143"/>
          </a:xfr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5CD25CA-E4DD-4205-B631-6CDCF1B753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1999" y="1766565"/>
            <a:ext cx="3708000" cy="360000"/>
          </a:xfrm>
        </p:spPr>
        <p:txBody>
          <a:bodyPr lIns="468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FBFD7C9-262E-49FE-8F37-8733681951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66000" y="2458801"/>
            <a:ext cx="3708000" cy="3491150"/>
          </a:xfrm>
        </p:spPr>
        <p:txBody>
          <a:bodyPr lIns="46800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5529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1F6A3386-BAEC-46B8-BF3F-8B3A0CBF6D1C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4900" y="1267199"/>
            <a:ext cx="4879975" cy="2880000"/>
          </a:xfrm>
        </p:spPr>
        <p:txBody>
          <a:bodyPr lIns="468000"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823" y="4906418"/>
            <a:ext cx="4879976" cy="306000"/>
          </a:xfrm>
        </p:spPr>
        <p:txBody>
          <a:bodyPr lIns="468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  <p:sp>
        <p:nvSpPr>
          <p:cNvPr id="11" name="Rechteck 8">
            <a:extLst>
              <a:ext uri="{FF2B5EF4-FFF2-40B4-BE49-F238E27FC236}">
                <a16:creationId xmlns:a16="http://schemas.microsoft.com/office/drawing/2014/main" id="{C96A31BA-7936-41FE-A828-F87A34C5001D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642937"/>
                </a:moveTo>
                <a:cubicBezTo>
                  <a:pt x="10943591" y="1884219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10295096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6C0FECF3-D9E5-421E-B5FA-3E8A3FC7F3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000" y="612000"/>
            <a:ext cx="5472112" cy="5608800"/>
          </a:xfrm>
          <a:pattFill prst="pct80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</p:spTree>
    <p:extLst>
      <p:ext uri="{BB962C8B-B14F-4D97-AF65-F5344CB8AC3E}">
        <p14:creationId xmlns:p14="http://schemas.microsoft.com/office/powerpoint/2010/main" val="3431676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1D0183-33D9-43CA-9BE9-C86E4EDD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5321-EA9C-4C65-97A4-974403B1D84A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C39D17-3061-4378-BF14-3E41813B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4D6A24-8B91-4794-A08E-6E664C10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FBFD7C9-262E-49FE-8F37-8733681951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4800" y="2458801"/>
            <a:ext cx="4885099" cy="3491150"/>
          </a:xfrm>
        </p:spPr>
        <p:txBody>
          <a:bodyPr lIns="46800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812AB794-FCA2-440C-9E01-3791811C79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3888" y="639763"/>
            <a:ext cx="4806941" cy="5580062"/>
          </a:xfr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F7E9E82E-4EF9-D0B8-AF8F-9E21FCB660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800" y="1766565"/>
            <a:ext cx="3708000" cy="360000"/>
          </a:xfrm>
        </p:spPr>
        <p:txBody>
          <a:bodyPr lIns="468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</p:spTree>
    <p:extLst>
      <p:ext uri="{BB962C8B-B14F-4D97-AF65-F5344CB8AC3E}">
        <p14:creationId xmlns:p14="http://schemas.microsoft.com/office/powerpoint/2010/main" val="13593757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1D0183-33D9-43CA-9BE9-C86E4EDD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8E12-405A-48FF-9E3C-B1664E30C06D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C39D17-3061-4378-BF14-3E41813B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4D6A24-8B91-4794-A08E-6E664C10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BA184B2A-6BE5-4539-82FC-EF767E4328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3888" y="1475165"/>
            <a:ext cx="5383211" cy="4474785"/>
          </a:xfr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8FAF6E58-2E96-4BEF-A403-41E9E8B0D4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896939"/>
            <a:ext cx="10438911" cy="3600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04DB7BB0-837E-4398-B691-5EE39978F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887" y="5949950"/>
            <a:ext cx="5383212" cy="270000"/>
          </a:xfrm>
        </p:spPr>
        <p:txBody>
          <a:bodyPr bIns="36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1E94696-3394-4818-A983-A4EF7DCADF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4901" y="5949950"/>
            <a:ext cx="5383212" cy="270000"/>
          </a:xfrm>
        </p:spPr>
        <p:txBody>
          <a:bodyPr bIns="36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1B365D1B-B35A-EEBD-27DE-6DD7DFEC0B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4899" y="1475165"/>
            <a:ext cx="5383212" cy="4474785"/>
          </a:xfrm>
          <a:custGeom>
            <a:avLst/>
            <a:gdLst>
              <a:gd name="connsiteX0" fmla="*/ 0 w 5383212"/>
              <a:gd name="connsiteY0" fmla="*/ 0 h 4474785"/>
              <a:gd name="connsiteX1" fmla="*/ 4419938 w 5383212"/>
              <a:gd name="connsiteY1" fmla="*/ 0 h 4474785"/>
              <a:gd name="connsiteX2" fmla="*/ 4459087 w 5383212"/>
              <a:gd name="connsiteY2" fmla="*/ 47449 h 4474785"/>
              <a:gd name="connsiteX3" fmla="*/ 4953001 w 5383212"/>
              <a:gd name="connsiteY3" fmla="*/ 252035 h 4474785"/>
              <a:gd name="connsiteX4" fmla="*/ 5343539 w 5383212"/>
              <a:gd name="connsiteY4" fmla="*/ 132742 h 4474785"/>
              <a:gd name="connsiteX5" fmla="*/ 5383212 w 5383212"/>
              <a:gd name="connsiteY5" fmla="*/ 100009 h 4474785"/>
              <a:gd name="connsiteX6" fmla="*/ 5383212 w 5383212"/>
              <a:gd name="connsiteY6" fmla="*/ 4474785 h 4474785"/>
              <a:gd name="connsiteX7" fmla="*/ 0 w 5383212"/>
              <a:gd name="connsiteY7" fmla="*/ 4474785 h 447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3212" h="4474785">
                <a:moveTo>
                  <a:pt x="0" y="0"/>
                </a:moveTo>
                <a:lnTo>
                  <a:pt x="4419938" y="0"/>
                </a:lnTo>
                <a:lnTo>
                  <a:pt x="4459087" y="47449"/>
                </a:lnTo>
                <a:cubicBezTo>
                  <a:pt x="4585490" y="173853"/>
                  <a:pt x="4760115" y="252035"/>
                  <a:pt x="4953001" y="252035"/>
                </a:cubicBezTo>
                <a:cubicBezTo>
                  <a:pt x="5097665" y="252035"/>
                  <a:pt x="5232058" y="208058"/>
                  <a:pt x="5343539" y="132742"/>
                </a:cubicBezTo>
                <a:lnTo>
                  <a:pt x="5383212" y="100009"/>
                </a:lnTo>
                <a:lnTo>
                  <a:pt x="5383212" y="4474785"/>
                </a:lnTo>
                <a:lnTo>
                  <a:pt x="0" y="4474785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</p:spTree>
    <p:extLst>
      <p:ext uri="{BB962C8B-B14F-4D97-AF65-F5344CB8AC3E}">
        <p14:creationId xmlns:p14="http://schemas.microsoft.com/office/powerpoint/2010/main" val="1270469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FB2A96-7531-4022-9942-41D51F20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DEE5-77B3-41E9-BF70-691F90B9DE08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7CBEC0-624E-48DF-8A12-2A4A94E0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C99E68-2AC8-4999-9900-69E38377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DA3772E-72B1-4431-97D4-0A1EC907D9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49950"/>
            <a:ext cx="10962000" cy="270000"/>
          </a:xfrm>
        </p:spPr>
        <p:txBody>
          <a:bodyPr bIns="36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764EE4-890E-E3AD-EF51-85AA69F0AFE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238" y="884238"/>
            <a:ext cx="10432093" cy="5065712"/>
          </a:xfrm>
          <a:custGeom>
            <a:avLst/>
            <a:gdLst>
              <a:gd name="connsiteX0" fmla="*/ 0 w 10432093"/>
              <a:gd name="connsiteY0" fmla="*/ 0 h 5065712"/>
              <a:gd name="connsiteX1" fmla="*/ 9570498 w 10432093"/>
              <a:gd name="connsiteY1" fmla="*/ 0 h 5065712"/>
              <a:gd name="connsiteX2" fmla="*/ 9569353 w 10432093"/>
              <a:gd name="connsiteY2" fmla="*/ 3690 h 5065712"/>
              <a:gd name="connsiteX3" fmla="*/ 9555162 w 10432093"/>
              <a:gd name="connsiteY3" fmla="*/ 144462 h 5065712"/>
              <a:gd name="connsiteX4" fmla="*/ 10253662 w 10432093"/>
              <a:gd name="connsiteY4" fmla="*/ 842962 h 5065712"/>
              <a:gd name="connsiteX5" fmla="*/ 10394434 w 10432093"/>
              <a:gd name="connsiteY5" fmla="*/ 828771 h 5065712"/>
              <a:gd name="connsiteX6" fmla="*/ 10432093 w 10432093"/>
              <a:gd name="connsiteY6" fmla="*/ 817081 h 5065712"/>
              <a:gd name="connsiteX7" fmla="*/ 10432093 w 10432093"/>
              <a:gd name="connsiteY7" fmla="*/ 5065712 h 5065712"/>
              <a:gd name="connsiteX8" fmla="*/ 0 w 10432093"/>
              <a:gd name="connsiteY8" fmla="*/ 5065712 h 506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2093" h="5065712">
                <a:moveTo>
                  <a:pt x="0" y="0"/>
                </a:moveTo>
                <a:lnTo>
                  <a:pt x="9570498" y="0"/>
                </a:lnTo>
                <a:lnTo>
                  <a:pt x="9569353" y="3690"/>
                </a:lnTo>
                <a:cubicBezTo>
                  <a:pt x="9560048" y="49161"/>
                  <a:pt x="9555162" y="96241"/>
                  <a:pt x="9555162" y="144462"/>
                </a:cubicBezTo>
                <a:cubicBezTo>
                  <a:pt x="9555162" y="530233"/>
                  <a:pt x="9867891" y="842962"/>
                  <a:pt x="10253662" y="842962"/>
                </a:cubicBezTo>
                <a:cubicBezTo>
                  <a:pt x="10301883" y="842962"/>
                  <a:pt x="10348963" y="838076"/>
                  <a:pt x="10394434" y="828771"/>
                </a:cubicBezTo>
                <a:lnTo>
                  <a:pt x="10432093" y="817081"/>
                </a:lnTo>
                <a:lnTo>
                  <a:pt x="10432093" y="5065712"/>
                </a:lnTo>
                <a:lnTo>
                  <a:pt x="0" y="5065712"/>
                </a:lnTo>
                <a:close/>
              </a:path>
            </a:pathLst>
          </a:custGeom>
          <a:pattFill prst="pct80">
            <a:fgClr>
              <a:schemeClr val="tx1"/>
            </a:fgClr>
            <a:bgClr>
              <a:schemeClr val="bg1"/>
            </a:bgClr>
          </a:patt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EA6EC983-FB86-16F2-0979-0DBBF20A8D89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1857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071A090-EDC0-4107-A9F7-213A293D2368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799"/>
            <a:ext cx="4873100" cy="1024599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3105149"/>
            <a:ext cx="4873100" cy="2844801"/>
          </a:xfr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09E67CAE-C548-4C30-ACB8-DA9B24166C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2565274"/>
            <a:ext cx="4873100" cy="270000"/>
          </a:xfrm>
        </p:spPr>
        <p:txBody>
          <a:bodyPr bIns="3600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10,5pt/10,5pt</a:t>
            </a:r>
          </a:p>
        </p:txBody>
      </p:sp>
    </p:spTree>
    <p:extLst>
      <p:ext uri="{BB962C8B-B14F-4D97-AF65-F5344CB8AC3E}">
        <p14:creationId xmlns:p14="http://schemas.microsoft.com/office/powerpoint/2010/main" val="2176758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4D8C1C-B09E-40FB-B41A-39875D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1F64-280F-4ED5-81E0-A9E03691AC2F}" type="datetime1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F2383-5E97-4AE1-ABC3-BFC2EF41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EF7594-76C4-4FC5-99C0-F694FBDC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DC4ADC3-B7EC-4B28-8632-81A015804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3999" y="2626142"/>
            <a:ext cx="9936000" cy="306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5pPr>
          </a:lstStyle>
          <a:p>
            <a:pPr lvl="0"/>
            <a:r>
              <a:rPr lang="de-DE" dirty="0"/>
              <a:t>Name Nachname, Position 20pt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E470D5C-D286-4885-AA36-1D00978DFF5D}"/>
              </a:ext>
            </a:extLst>
          </p:cNvPr>
          <p:cNvCxnSpPr>
            <a:cxnSpLocks/>
          </p:cNvCxnSpPr>
          <p:nvPr userDrawn="1"/>
        </p:nvCxnSpPr>
        <p:spPr>
          <a:xfrm>
            <a:off x="1134000" y="3049729"/>
            <a:ext cx="630000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>
            <a:extLst>
              <a:ext uri="{FF2B5EF4-FFF2-40B4-BE49-F238E27FC236}">
                <a16:creationId xmlns:a16="http://schemas.microsoft.com/office/drawing/2014/main" id="{9665028A-2B53-41DF-A54B-2CB01C896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3999" y="3906000"/>
            <a:ext cx="9936000" cy="641201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H1 Titel der Präsentation 45pt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4ED75D4-CC1B-26D6-3AE1-6CB20C816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475" y="0"/>
            <a:ext cx="2579525" cy="2554357"/>
          </a:xfrm>
          <a:prstGeom prst="rect">
            <a:avLst/>
          </a:prstGeom>
        </p:spPr>
      </p:pic>
      <p:sp>
        <p:nvSpPr>
          <p:cNvPr id="7" name="Rechteck 8">
            <a:extLst>
              <a:ext uri="{FF2B5EF4-FFF2-40B4-BE49-F238E27FC236}">
                <a16:creationId xmlns:a16="http://schemas.microsoft.com/office/drawing/2014/main" id="{5A396FB8-C47D-27BE-8CFD-D63F53C5E2FF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1702433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1702433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249973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702433"/>
                </a:moveTo>
                <a:cubicBezTo>
                  <a:pt x="10943591" y="2943715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249973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8892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E19800B-FB73-47E4-B515-A3375A783CD2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4161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CF77103-D745-488D-8D2C-E03A0C7CE970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B85B4FE1-E09E-6340-AA5E-0B14495033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62BFF930-8D84-9C4B-96B6-E78C93606B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25C9A3F5-F13B-DC8B-31C7-A6D02AB7389F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888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4416CF-9A4E-4D5B-8D2E-8B6B701E4569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02041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4A6DE9-10B5-4B50-B37F-A057FA6D3C98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9B030FFD-F5E0-1644-B64A-7ED2DC01BA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6CF5343E-E324-0B42-9892-4763BCF360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E2578995-AE19-79D8-6C2C-5F5E6160F385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316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4D8C1C-B09E-40FB-B41A-39875D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D274ABDE-BE05-4FED-A90A-107E42A77A40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F2383-5E97-4AE1-ABC3-BFC2EF41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EF7594-76C4-4FC5-99C0-F694FBDC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DC4ADC3-B7EC-4B28-8632-81A015804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4000" y="2626142"/>
            <a:ext cx="9936000" cy="306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5pPr>
          </a:lstStyle>
          <a:p>
            <a:pPr lvl="0"/>
            <a:r>
              <a:rPr lang="de-DE" dirty="0"/>
              <a:t>Name Nachname, Position 20pt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E470D5C-D286-4885-AA36-1D00978DFF5D}"/>
              </a:ext>
            </a:extLst>
          </p:cNvPr>
          <p:cNvCxnSpPr>
            <a:cxnSpLocks/>
          </p:cNvCxnSpPr>
          <p:nvPr userDrawn="1"/>
        </p:nvCxnSpPr>
        <p:spPr>
          <a:xfrm>
            <a:off x="1134000" y="3049729"/>
            <a:ext cx="630000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5">
            <a:extLst>
              <a:ext uri="{FF2B5EF4-FFF2-40B4-BE49-F238E27FC236}">
                <a16:creationId xmlns:a16="http://schemas.microsoft.com/office/drawing/2014/main" id="{223CC162-CC8C-40E0-88B3-35128DE47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4000" y="3906000"/>
            <a:ext cx="9936000" cy="6412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H1 Titel der Präsentation 45pt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7D33227-A345-F666-99C4-337D645BB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475" y="0"/>
            <a:ext cx="2579525" cy="25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5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4D8C1C-B09E-40FB-B41A-39875D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E3F8-7C48-4124-A285-639F2FBAF4EC}" type="datetime1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F2383-5E97-4AE1-ABC3-BFC2EF41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EF7594-76C4-4FC5-99C0-F694FBDC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DC4ADC3-B7EC-4B28-8632-81A015804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4000" y="2626142"/>
            <a:ext cx="9936000" cy="306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5pPr>
          </a:lstStyle>
          <a:p>
            <a:pPr lvl="0"/>
            <a:r>
              <a:rPr lang="de-DE" dirty="0"/>
              <a:t>Name Nachname, Position 20pt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E470D5C-D286-4885-AA36-1D00978DFF5D}"/>
              </a:ext>
            </a:extLst>
          </p:cNvPr>
          <p:cNvCxnSpPr>
            <a:cxnSpLocks/>
          </p:cNvCxnSpPr>
          <p:nvPr userDrawn="1"/>
        </p:nvCxnSpPr>
        <p:spPr>
          <a:xfrm>
            <a:off x="1134000" y="3049729"/>
            <a:ext cx="630000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5">
            <a:extLst>
              <a:ext uri="{FF2B5EF4-FFF2-40B4-BE49-F238E27FC236}">
                <a16:creationId xmlns:a16="http://schemas.microsoft.com/office/drawing/2014/main" id="{223CC162-CC8C-40E0-88B3-35128DE47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4000" y="3906000"/>
            <a:ext cx="9936000" cy="6412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H1 Titel der Präsentation 45pt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7634D00-A2FB-EBEC-C24A-3BDA5A35A2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475" y="0"/>
            <a:ext cx="2579525" cy="25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914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4D8C1C-B09E-40FB-B41A-39875D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1F64-280F-4ED5-81E0-A9E03691AC2F}" type="datetime1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F2383-5E97-4AE1-ABC3-BFC2EF41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EF7594-76C4-4FC5-99C0-F694FBDC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DC4ADC3-B7EC-4B28-8632-81A015804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3999" y="2626142"/>
            <a:ext cx="9936000" cy="306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5pPr>
          </a:lstStyle>
          <a:p>
            <a:pPr lvl="0"/>
            <a:r>
              <a:rPr lang="de-DE" dirty="0"/>
              <a:t>Name Nachname, Position 20pt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E470D5C-D286-4885-AA36-1D00978DFF5D}"/>
              </a:ext>
            </a:extLst>
          </p:cNvPr>
          <p:cNvCxnSpPr>
            <a:cxnSpLocks/>
          </p:cNvCxnSpPr>
          <p:nvPr userDrawn="1"/>
        </p:nvCxnSpPr>
        <p:spPr>
          <a:xfrm>
            <a:off x="1134000" y="3049729"/>
            <a:ext cx="630000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>
            <a:extLst>
              <a:ext uri="{FF2B5EF4-FFF2-40B4-BE49-F238E27FC236}">
                <a16:creationId xmlns:a16="http://schemas.microsoft.com/office/drawing/2014/main" id="{9665028A-2B53-41DF-A54B-2CB01C896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3999" y="3906000"/>
            <a:ext cx="9936000" cy="6412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H1 Titel der Präsentation 45pt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D74AA85-3C37-AE6B-2418-8C0DB94619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475" y="0"/>
            <a:ext cx="2579525" cy="2554357"/>
          </a:xfrm>
          <a:prstGeom prst="rect">
            <a:avLst/>
          </a:prstGeom>
        </p:spPr>
      </p:pic>
      <p:sp>
        <p:nvSpPr>
          <p:cNvPr id="11" name="Rechteck 8">
            <a:extLst>
              <a:ext uri="{FF2B5EF4-FFF2-40B4-BE49-F238E27FC236}">
                <a16:creationId xmlns:a16="http://schemas.microsoft.com/office/drawing/2014/main" id="{D36C162C-E85F-A102-6365-1818B5DBD57E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1702433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1702433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249973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702433"/>
                </a:moveTo>
                <a:cubicBezTo>
                  <a:pt x="10943591" y="2943715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249973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902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4DEF30-DE63-453E-AC35-588F2536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A1AB-3850-4EF4-830D-94071B9ECF6C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6406E4-BEF3-47FF-9F8B-AE4746C3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DB7E31-4770-4E5E-9EB4-99AD8EAB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51D76C4-4830-43FE-BA47-33579747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00" y="622800"/>
            <a:ext cx="2862262" cy="2789237"/>
          </a:xfrm>
          <a:prstGeom prst="rect">
            <a:avLst/>
          </a:prstGeom>
          <a:ln w="31750">
            <a:solidFill>
              <a:schemeClr val="tx2"/>
            </a:solidFill>
            <a:miter lim="800000"/>
          </a:ln>
        </p:spPr>
        <p:txBody>
          <a:bodyPr bIns="27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A9671489-15E7-7E47-894F-EBBB3A538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4040253"/>
            <a:ext cx="9936000" cy="588879"/>
          </a:xfrm>
        </p:spPr>
        <p:txBody>
          <a:bodyPr/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  <p:sp>
        <p:nvSpPr>
          <p:cNvPr id="6" name="Rechteck 8">
            <a:extLst>
              <a:ext uri="{FF2B5EF4-FFF2-40B4-BE49-F238E27FC236}">
                <a16:creationId xmlns:a16="http://schemas.microsoft.com/office/drawing/2014/main" id="{B54D25F6-D95C-F9E5-A91A-0F5723FD3AE5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1352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057AE1-968A-4F6C-8A89-8EB63B07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FFE-2951-4444-AF19-C06BA363CBBB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01412D-BED9-4A61-8049-3DB91C46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1EB89-8984-4248-BA97-16713548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9561F-A18D-4438-A6D8-F8466C59D1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2800"/>
            <a:ext cx="5472111" cy="5580062"/>
          </a:xfrm>
          <a:prstGeom prst="rect">
            <a:avLst/>
          </a:prstGeom>
          <a:solidFill>
            <a:schemeClr val="bg2"/>
          </a:solidFill>
        </p:spPr>
        <p:txBody>
          <a:bodyPr bIns="27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11" name="Titel 11">
            <a:extLst>
              <a:ext uri="{FF2B5EF4-FFF2-40B4-BE49-F238E27FC236}">
                <a16:creationId xmlns:a16="http://schemas.microsoft.com/office/drawing/2014/main" id="{9193C802-C263-4848-A8CD-92952FB39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52890"/>
            <a:ext cx="5472111" cy="5549971"/>
          </a:xfrm>
        </p:spPr>
        <p:txBody>
          <a:bodyPr lIns="70200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  <p:sp>
        <p:nvSpPr>
          <p:cNvPr id="7" name="Rechteck 8">
            <a:extLst>
              <a:ext uri="{FF2B5EF4-FFF2-40B4-BE49-F238E27FC236}">
                <a16:creationId xmlns:a16="http://schemas.microsoft.com/office/drawing/2014/main" id="{3BD90DFE-5B86-ED5F-020F-97E9232DDE04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9584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057AE1-968A-4F6C-8A89-8EB63B07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6EA5-052F-4CDA-8355-45D648F0F15C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01412D-BED9-4A61-8049-3DB91C46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1EB89-8984-4248-BA97-16713548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9561F-A18D-4438-A6D8-F8466C59D1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2000" y="622800"/>
            <a:ext cx="5472111" cy="5580062"/>
          </a:xfrm>
          <a:prstGeom prst="rect">
            <a:avLst/>
          </a:prstGeom>
          <a:noFill/>
        </p:spPr>
        <p:txBody>
          <a:bodyPr bIns="27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AFDEB8F5-6174-419A-9282-FE227926BA78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642937"/>
                </a:moveTo>
                <a:cubicBezTo>
                  <a:pt x="10943591" y="1884219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10295096" y="0"/>
                </a:lnTo>
              </a:path>
            </a:pathLst>
          </a:cu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A40B78F9-8D6B-CC4C-B433-4DA714D6D4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89" y="652890"/>
            <a:ext cx="5472111" cy="5549971"/>
          </a:xfrm>
        </p:spPr>
        <p:txBody>
          <a:bodyPr lIns="70200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</p:spTree>
    <p:extLst>
      <p:ext uri="{BB962C8B-B14F-4D97-AF65-F5344CB8AC3E}">
        <p14:creationId xmlns:p14="http://schemas.microsoft.com/office/powerpoint/2010/main" val="1595654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4DEF30-DE63-453E-AC35-588F2536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A1AB-3850-4EF4-830D-94071B9ECF6C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6406E4-BEF3-47FF-9F8B-AE4746C3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DB7E31-4770-4E5E-9EB4-99AD8EAB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51D76C4-4830-43FE-BA47-33579747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00" y="622800"/>
            <a:ext cx="2862262" cy="2789237"/>
          </a:xfrm>
          <a:ln w="31750">
            <a:solidFill>
              <a:schemeClr val="tx2"/>
            </a:solidFill>
            <a:miter lim="800000"/>
          </a:ln>
        </p:spPr>
        <p:txBody>
          <a:bodyPr bIns="27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10" name="Titel 11">
            <a:extLst>
              <a:ext uri="{FF2B5EF4-FFF2-40B4-BE49-F238E27FC236}">
                <a16:creationId xmlns:a16="http://schemas.microsoft.com/office/drawing/2014/main" id="{F1B3211E-53E5-A346-AAD3-624983E306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4040253"/>
            <a:ext cx="9936000" cy="588879"/>
          </a:xfrm>
        </p:spPr>
        <p:txBody>
          <a:bodyPr/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B58F10E0-40E3-6430-260A-5E09E3DF4DBD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1243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7FC3E9D2-4E19-44F5-BF76-591407E503FA}"/>
              </a:ext>
            </a:extLst>
          </p:cNvPr>
          <p:cNvSpPr/>
          <p:nvPr userDrawn="1"/>
        </p:nvSpPr>
        <p:spPr>
          <a:xfrm>
            <a:off x="1169903" y="1268412"/>
            <a:ext cx="4355400" cy="43554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057AE1-968A-4F6C-8A89-8EB63B07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FFE-2951-4444-AF19-C06BA363CBBB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01412D-BED9-4A61-8049-3DB91C46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1EB89-8984-4248-BA97-16713548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9561F-A18D-4438-A6D8-F8466C59D1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2800"/>
            <a:ext cx="5472111" cy="5580062"/>
          </a:xfrm>
          <a:prstGeom prst="rect">
            <a:avLst/>
          </a:prstGeom>
          <a:noFill/>
        </p:spPr>
        <p:txBody>
          <a:bodyPr bIns="27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8A978D6A-7C91-6F40-936D-A41505526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52890"/>
            <a:ext cx="5472111" cy="5549971"/>
          </a:xfrm>
        </p:spPr>
        <p:txBody>
          <a:bodyPr lIns="70200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</p:spTree>
    <p:extLst>
      <p:ext uri="{BB962C8B-B14F-4D97-AF65-F5344CB8AC3E}">
        <p14:creationId xmlns:p14="http://schemas.microsoft.com/office/powerpoint/2010/main" val="37104581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4DEF30-DE63-453E-AC35-588F2536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A1AB-3850-4EF4-830D-94071B9ECF6C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6406E4-BEF3-47FF-9F8B-AE4746C3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DB7E31-4770-4E5E-9EB4-99AD8EAB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51D76C4-4830-43FE-BA47-33579747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4000" y="2076947"/>
            <a:ext cx="1680221" cy="2789237"/>
          </a:xfrm>
          <a:prstGeom prst="rect">
            <a:avLst/>
          </a:prstGeom>
          <a:ln w="31750">
            <a:noFill/>
            <a:miter lim="800000"/>
          </a:ln>
        </p:spPr>
        <p:txBody>
          <a:bodyPr bIns="27000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C33B9B19-13D6-F842-AB14-75A9A63C9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6001" y="2076948"/>
            <a:ext cx="8141999" cy="2789236"/>
          </a:xfrm>
        </p:spPr>
        <p:txBody>
          <a:bodyPr lIns="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</p:spTree>
    <p:extLst>
      <p:ext uri="{BB962C8B-B14F-4D97-AF65-F5344CB8AC3E}">
        <p14:creationId xmlns:p14="http://schemas.microsoft.com/office/powerpoint/2010/main" val="3894262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1E553B-FD8D-4751-A18E-4BB91CE7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B0B39A00-439B-4350-AD8C-21A2FE81A7D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88010-691F-4A02-A4E7-DC5AE95F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64C373-E169-4FC9-B70D-58CA7C20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24E48EC-3D4D-41EE-8965-2B057D8615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4588" y="3648074"/>
            <a:ext cx="4862512" cy="257176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8" name="Textplatzhalter 11">
            <a:extLst>
              <a:ext uri="{FF2B5EF4-FFF2-40B4-BE49-F238E27FC236}">
                <a16:creationId xmlns:a16="http://schemas.microsoft.com/office/drawing/2014/main" id="{F3C431C4-34EA-2B42-BA1C-118FF30551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4588" y="4114483"/>
            <a:ext cx="9902825" cy="170816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H2 Titel der Präsentation 37pt</a:t>
            </a:r>
          </a:p>
        </p:txBody>
      </p:sp>
    </p:spTree>
    <p:extLst>
      <p:ext uri="{BB962C8B-B14F-4D97-AF65-F5344CB8AC3E}">
        <p14:creationId xmlns:p14="http://schemas.microsoft.com/office/powerpoint/2010/main" val="1913161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771B631A-F203-49CB-893C-6201FD4D4C13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6014160-B466-4C4A-A2FF-92E7258DB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4554000"/>
            <a:ext cx="9936000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Fließtext 20pt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550ED800-BB4D-5F42-ABE1-A8167A7F6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3345986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2678885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B44B4-1233-4D60-B0FC-9B341077B8B8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44A5A595-A167-4817-937F-D436AC475D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4554000"/>
            <a:ext cx="9936000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Fließtext 20pt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2DED6D38-2D7A-FE42-A5B7-D9D6B18446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3345986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B57A547-1E62-C001-02BA-798751908FE6}"/>
              </a:ext>
            </a:extLst>
          </p:cNvPr>
          <p:cNvSpPr txBox="1"/>
          <p:nvPr userDrawn="1"/>
        </p:nvSpPr>
        <p:spPr>
          <a:xfrm>
            <a:off x="1480457" y="468086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2100"/>
              </a:lnSpc>
            </a:pPr>
            <a:endParaRPr lang="de-D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8019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6AA8-4F3C-410F-87A0-E2125E31F605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132CB592-2EEE-4E76-AC38-4697667FF9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4554000"/>
            <a:ext cx="9936000" cy="108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Fließtext 20pt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B080F84E-E0DB-0640-B5C1-DE7432248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3345986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6" name="Rechteck 8">
            <a:extLst>
              <a:ext uri="{FF2B5EF4-FFF2-40B4-BE49-F238E27FC236}">
                <a16:creationId xmlns:a16="http://schemas.microsoft.com/office/drawing/2014/main" id="{A1645FFD-EB2B-07AE-C8AE-F60FE4052278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2466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A210-FD92-4896-9247-01929DD525FA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  <a:prstGeom prst="rect">
            <a:avLst/>
          </a:prstGeo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83A25B83-BF66-CF42-898B-8F50C0750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139189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8204-F5ED-4FBF-8710-D3D65DA50F08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  <a:prstGeom prst="rect">
            <a:avLst/>
          </a:prstGeo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020D73BD-2452-5B45-A165-E8FD8CB9A9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FD21BA6E-5273-1921-64DA-3389B9A81A55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631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C48ED0D7-2F86-4F5A-95C8-7DF2ABE9F74D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  <a:prstGeom prst="rect">
            <a:avLst/>
          </a:prstGeo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3696099B-C4DD-5644-A842-EF68B7BF1A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83182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075CAF57-35D6-45C5-B944-76E3BD50F16D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  <a:prstGeom prst="rect">
            <a:avLst/>
          </a:prstGeo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ED06E018-766E-6844-A05C-E4835856E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2E9BDBA6-40DE-F1DA-5B86-DBF816DE862D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4523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057AE1-968A-4F6C-8A89-8EB63B07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FFE-2951-4444-AF19-C06BA363CBBB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01412D-BED9-4A61-8049-3DB91C46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1EB89-8984-4248-BA97-16713548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9561F-A18D-4438-A6D8-F8466C59D1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2800"/>
            <a:ext cx="5472111" cy="5580062"/>
          </a:xfrm>
          <a:solidFill>
            <a:schemeClr val="tx1"/>
          </a:solidFill>
        </p:spPr>
        <p:txBody>
          <a:bodyPr bIns="27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B94624BA-C68D-AB44-B76D-3D3C6E7F6F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52890"/>
            <a:ext cx="5472111" cy="5549971"/>
          </a:xfrm>
        </p:spPr>
        <p:txBody>
          <a:bodyPr lIns="70200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AA95925E-8678-BABE-BD0A-84150D8B1E72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2300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mit_Nummer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4B7F5-BC95-4533-B681-939B09DBC90A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  <a:prstGeom prst="rect">
            <a:avLst/>
          </a:prstGeom>
        </p:spPr>
        <p:txBody>
          <a:bodyPr/>
          <a:lstStyle>
            <a:lvl1pPr marL="361950" indent="-361950">
              <a:buClr>
                <a:schemeClr val="tx1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  <a:lvl2pPr marL="712788" indent="-360363">
              <a:buClr>
                <a:schemeClr val="tx1"/>
              </a:buClr>
              <a:buSzPct val="100000"/>
              <a:buFont typeface="+mj-lt"/>
              <a:buAutoNum type="arabicPeriod"/>
              <a:tabLst/>
              <a:defRPr>
                <a:solidFill>
                  <a:schemeClr val="tx1"/>
                </a:solidFill>
              </a:defRPr>
            </a:lvl2pPr>
            <a:lvl3pPr marL="1073150" indent="-358775">
              <a:buClr>
                <a:schemeClr val="tx1"/>
              </a:buClr>
              <a:buSzPct val="100000"/>
              <a:buFont typeface="+mj-lt"/>
              <a:buAutoNum type="arabicPeriod"/>
              <a:tabLst/>
              <a:defRPr>
                <a:solidFill>
                  <a:schemeClr val="tx1"/>
                </a:solidFill>
              </a:defRPr>
            </a:lvl3pPr>
            <a:lvl4pPr marL="1425575" indent="-349250">
              <a:buClr>
                <a:schemeClr val="tx1"/>
              </a:buClr>
              <a:buSzPct val="100000"/>
              <a:buFont typeface="+mj-lt"/>
              <a:buAutoNum type="arabicPeriod"/>
              <a:tabLst/>
              <a:defRPr>
                <a:solidFill>
                  <a:schemeClr val="tx1"/>
                </a:solidFill>
              </a:defRPr>
            </a:lvl4pPr>
            <a:lvl5pPr marL="1785938" indent="-354013">
              <a:buClr>
                <a:schemeClr val="tx1"/>
              </a:buClr>
              <a:buSzPct val="100000"/>
              <a:buFont typeface="+mj-lt"/>
              <a:buAutoNum type="arabicPeriod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D3022342-4B63-564F-9385-9537BC2EF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70B22BB-C7D0-8A54-583E-5C1CA759B161}"/>
              </a:ext>
            </a:extLst>
          </p:cNvPr>
          <p:cNvSpPr txBox="1"/>
          <p:nvPr userDrawn="1"/>
        </p:nvSpPr>
        <p:spPr>
          <a:xfrm>
            <a:off x="1099457" y="43542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2100"/>
              </a:lnSpc>
            </a:pPr>
            <a:endParaRPr lang="de-D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80220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DE95BA50-5108-41B1-B556-2E719854E983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53BCF641-F5FF-4246-CB51-9064FB469192}"/>
              </a:ext>
            </a:extLst>
          </p:cNvPr>
          <p:cNvSpPr/>
          <p:nvPr userDrawn="1"/>
        </p:nvSpPr>
        <p:spPr>
          <a:xfrm>
            <a:off x="623887" y="1882776"/>
            <a:ext cx="10944226" cy="4322333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1350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791300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41319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17507 h 4938283"/>
              <a:gd name="connsiteX0" fmla="*/ 10943273 w 10944226"/>
              <a:gd name="connsiteY0" fmla="*/ 0 h 4322333"/>
              <a:gd name="connsiteX1" fmla="*/ 10944226 w 10944226"/>
              <a:gd name="connsiteY1" fmla="*/ 4322333 h 4322333"/>
              <a:gd name="connsiteX2" fmla="*/ 0 w 10944226"/>
              <a:gd name="connsiteY2" fmla="*/ 4322333 h 4322333"/>
              <a:gd name="connsiteX3" fmla="*/ 0 w 10944226"/>
              <a:gd name="connsiteY3" fmla="*/ 1301557 h 432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4226" h="4322333">
                <a:moveTo>
                  <a:pt x="10943273" y="0"/>
                </a:moveTo>
                <a:cubicBezTo>
                  <a:pt x="10943591" y="1241282"/>
                  <a:pt x="10943908" y="3081051"/>
                  <a:pt x="10944226" y="4322333"/>
                </a:cubicBezTo>
                <a:lnTo>
                  <a:pt x="0" y="4322333"/>
                </a:lnTo>
                <a:lnTo>
                  <a:pt x="0" y="1301557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cxnSp>
        <p:nvCxnSpPr>
          <p:cNvPr id="7" name="Gerader Verbinder 11">
            <a:extLst>
              <a:ext uri="{FF2B5EF4-FFF2-40B4-BE49-F238E27FC236}">
                <a16:creationId xmlns:a16="http://schemas.microsoft.com/office/drawing/2014/main" id="{9C2F8735-4893-2054-F593-FAA65032AF12}"/>
              </a:ext>
            </a:extLst>
          </p:cNvPr>
          <p:cNvCxnSpPr>
            <a:cxnSpLocks/>
          </p:cNvCxnSpPr>
          <p:nvPr userDrawn="1"/>
        </p:nvCxnSpPr>
        <p:spPr>
          <a:xfrm flipH="1">
            <a:off x="3154680" y="623627"/>
            <a:ext cx="716089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3116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A151692C-C15A-4646-A578-0A0BE2EDB7FF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EEE735C5-FE3C-7094-2B96-DBE2BA0D5342}"/>
              </a:ext>
            </a:extLst>
          </p:cNvPr>
          <p:cNvSpPr/>
          <p:nvPr userDrawn="1"/>
        </p:nvSpPr>
        <p:spPr>
          <a:xfrm>
            <a:off x="623887" y="1882776"/>
            <a:ext cx="10944226" cy="4322333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1350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791300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41319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17507 h 4938283"/>
              <a:gd name="connsiteX0" fmla="*/ 10943273 w 10944226"/>
              <a:gd name="connsiteY0" fmla="*/ 0 h 4322333"/>
              <a:gd name="connsiteX1" fmla="*/ 10944226 w 10944226"/>
              <a:gd name="connsiteY1" fmla="*/ 4322333 h 4322333"/>
              <a:gd name="connsiteX2" fmla="*/ 0 w 10944226"/>
              <a:gd name="connsiteY2" fmla="*/ 4322333 h 4322333"/>
              <a:gd name="connsiteX3" fmla="*/ 0 w 10944226"/>
              <a:gd name="connsiteY3" fmla="*/ 1301557 h 432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4226" h="4322333">
                <a:moveTo>
                  <a:pt x="10943273" y="0"/>
                </a:moveTo>
                <a:cubicBezTo>
                  <a:pt x="10943591" y="1241282"/>
                  <a:pt x="10943908" y="3081051"/>
                  <a:pt x="10944226" y="4322333"/>
                </a:cubicBezTo>
                <a:lnTo>
                  <a:pt x="0" y="4322333"/>
                </a:lnTo>
                <a:lnTo>
                  <a:pt x="0" y="1301557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cxnSp>
        <p:nvCxnSpPr>
          <p:cNvPr id="7" name="Gerader Verbinder 11">
            <a:extLst>
              <a:ext uri="{FF2B5EF4-FFF2-40B4-BE49-F238E27FC236}">
                <a16:creationId xmlns:a16="http://schemas.microsoft.com/office/drawing/2014/main" id="{053AF742-765F-79BE-E617-0F1720F881C0}"/>
              </a:ext>
            </a:extLst>
          </p:cNvPr>
          <p:cNvCxnSpPr>
            <a:cxnSpLocks/>
          </p:cNvCxnSpPr>
          <p:nvPr userDrawn="1"/>
        </p:nvCxnSpPr>
        <p:spPr>
          <a:xfrm flipH="1">
            <a:off x="3154680" y="623627"/>
            <a:ext cx="716089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62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DE95BA50-5108-41B1-B556-2E719854E983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</p:spTree>
    <p:extLst>
      <p:ext uri="{BB962C8B-B14F-4D97-AF65-F5344CB8AC3E}">
        <p14:creationId xmlns:p14="http://schemas.microsoft.com/office/powerpoint/2010/main" val="303107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A151692C-C15A-4646-A578-0A0BE2EDB7FF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</p:spTree>
    <p:extLst>
      <p:ext uri="{BB962C8B-B14F-4D97-AF65-F5344CB8AC3E}">
        <p14:creationId xmlns:p14="http://schemas.microsoft.com/office/powerpoint/2010/main" val="491812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92E137EE-D192-8DDC-D63D-11F65151B35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11137900 w 12191999"/>
              <a:gd name="connsiteY0" fmla="*/ 330200 h 6858000"/>
              <a:gd name="connsiteX1" fmla="*/ 10439400 w 12191999"/>
              <a:gd name="connsiteY1" fmla="*/ 1028700 h 6858000"/>
              <a:gd name="connsiteX2" fmla="*/ 11137900 w 12191999"/>
              <a:gd name="connsiteY2" fmla="*/ 1727200 h 6858000"/>
              <a:gd name="connsiteX3" fmla="*/ 11836400 w 12191999"/>
              <a:gd name="connsiteY3" fmla="*/ 1028700 h 6858000"/>
              <a:gd name="connsiteX4" fmla="*/ 11137900 w 12191999"/>
              <a:gd name="connsiteY4" fmla="*/ 330200 h 6858000"/>
              <a:gd name="connsiteX5" fmla="*/ 0 w 12191999"/>
              <a:gd name="connsiteY5" fmla="*/ 0 h 6858000"/>
              <a:gd name="connsiteX6" fmla="*/ 10111323 w 12191999"/>
              <a:gd name="connsiteY6" fmla="*/ 0 h 6858000"/>
              <a:gd name="connsiteX7" fmla="*/ 11783477 w 12191999"/>
              <a:gd name="connsiteY7" fmla="*/ 0 h 6858000"/>
              <a:gd name="connsiteX8" fmla="*/ 12191999 w 12191999"/>
              <a:gd name="connsiteY8" fmla="*/ 0 h 6858000"/>
              <a:gd name="connsiteX9" fmla="*/ 12191999 w 12191999"/>
              <a:gd name="connsiteY9" fmla="*/ 6858000 h 6858000"/>
              <a:gd name="connsiteX10" fmla="*/ 0 w 1219199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6858000">
                <a:moveTo>
                  <a:pt x="11137900" y="330200"/>
                </a:moveTo>
                <a:cubicBezTo>
                  <a:pt x="10752129" y="330200"/>
                  <a:pt x="10439400" y="642929"/>
                  <a:pt x="10439400" y="1028700"/>
                </a:cubicBezTo>
                <a:cubicBezTo>
                  <a:pt x="10439400" y="1414471"/>
                  <a:pt x="10752129" y="1727200"/>
                  <a:pt x="11137900" y="1727200"/>
                </a:cubicBezTo>
                <a:cubicBezTo>
                  <a:pt x="11523671" y="1727200"/>
                  <a:pt x="11836400" y="1414471"/>
                  <a:pt x="11836400" y="1028700"/>
                </a:cubicBezTo>
                <a:cubicBezTo>
                  <a:pt x="11836400" y="642929"/>
                  <a:pt x="11523671" y="330200"/>
                  <a:pt x="11137900" y="330200"/>
                </a:cubicBezTo>
                <a:close/>
                <a:moveTo>
                  <a:pt x="0" y="0"/>
                </a:moveTo>
                <a:lnTo>
                  <a:pt x="10111323" y="0"/>
                </a:lnTo>
                <a:lnTo>
                  <a:pt x="11783477" y="0"/>
                </a:ln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1E553B-FD8D-4751-A18E-4BB91CE7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FA012-97F2-4BB1-A718-5E6D5C408E39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88010-691F-4A02-A4E7-DC5AE95F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64C373-E169-4FC9-B70D-58CA7C20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24FF0300-0A5F-4C6E-AEFE-6E8040925D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1270800"/>
            <a:ext cx="9936000" cy="3919538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.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D2F649ED-0EA4-4F0C-9FE7-0AFA30D292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3999" y="5184000"/>
            <a:ext cx="9936000" cy="306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</p:spTree>
    <p:extLst>
      <p:ext uri="{BB962C8B-B14F-4D97-AF65-F5344CB8AC3E}">
        <p14:creationId xmlns:p14="http://schemas.microsoft.com/office/powerpoint/2010/main" val="270466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2C64CE4E-881E-A258-D64D-DD62B4B2FF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11137900 w 12191999"/>
              <a:gd name="connsiteY0" fmla="*/ 330200 h 6858000"/>
              <a:gd name="connsiteX1" fmla="*/ 10439400 w 12191999"/>
              <a:gd name="connsiteY1" fmla="*/ 1028700 h 6858000"/>
              <a:gd name="connsiteX2" fmla="*/ 11137900 w 12191999"/>
              <a:gd name="connsiteY2" fmla="*/ 1727200 h 6858000"/>
              <a:gd name="connsiteX3" fmla="*/ 11836400 w 12191999"/>
              <a:gd name="connsiteY3" fmla="*/ 1028700 h 6858000"/>
              <a:gd name="connsiteX4" fmla="*/ 11137900 w 12191999"/>
              <a:gd name="connsiteY4" fmla="*/ 330200 h 6858000"/>
              <a:gd name="connsiteX5" fmla="*/ 0 w 12191999"/>
              <a:gd name="connsiteY5" fmla="*/ 0 h 6858000"/>
              <a:gd name="connsiteX6" fmla="*/ 10111323 w 12191999"/>
              <a:gd name="connsiteY6" fmla="*/ 0 h 6858000"/>
              <a:gd name="connsiteX7" fmla="*/ 11783477 w 12191999"/>
              <a:gd name="connsiteY7" fmla="*/ 0 h 6858000"/>
              <a:gd name="connsiteX8" fmla="*/ 12191999 w 12191999"/>
              <a:gd name="connsiteY8" fmla="*/ 0 h 6858000"/>
              <a:gd name="connsiteX9" fmla="*/ 12191999 w 12191999"/>
              <a:gd name="connsiteY9" fmla="*/ 6858000 h 6858000"/>
              <a:gd name="connsiteX10" fmla="*/ 0 w 1219199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6858000">
                <a:moveTo>
                  <a:pt x="11137900" y="330200"/>
                </a:moveTo>
                <a:cubicBezTo>
                  <a:pt x="10752129" y="330200"/>
                  <a:pt x="10439400" y="642929"/>
                  <a:pt x="10439400" y="1028700"/>
                </a:cubicBezTo>
                <a:cubicBezTo>
                  <a:pt x="10439400" y="1414471"/>
                  <a:pt x="10752129" y="1727200"/>
                  <a:pt x="11137900" y="1727200"/>
                </a:cubicBezTo>
                <a:cubicBezTo>
                  <a:pt x="11523671" y="1727200"/>
                  <a:pt x="11836400" y="1414471"/>
                  <a:pt x="11836400" y="1028700"/>
                </a:cubicBezTo>
                <a:cubicBezTo>
                  <a:pt x="11836400" y="642929"/>
                  <a:pt x="11523671" y="330200"/>
                  <a:pt x="11137900" y="330200"/>
                </a:cubicBezTo>
                <a:close/>
                <a:moveTo>
                  <a:pt x="0" y="0"/>
                </a:moveTo>
                <a:lnTo>
                  <a:pt x="10111323" y="0"/>
                </a:lnTo>
                <a:lnTo>
                  <a:pt x="11783477" y="0"/>
                </a:ln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bg2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1E553B-FD8D-4751-A18E-4BB91CE7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B39A00-439B-4350-AD8C-21A2FE81A7D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88010-691F-4A02-A4E7-DC5AE95F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64C373-E169-4FC9-B70D-58CA7C20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2CA1919-0163-4E01-A836-7336918BF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4588" y="4114483"/>
            <a:ext cx="9902825" cy="170816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H2 Titel der Präsentation 37pt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24E48EC-3D4D-41EE-8965-2B057D8615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4588" y="3648074"/>
            <a:ext cx="4862512" cy="25717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87805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1D0183-33D9-43CA-9BE9-C86E4EDD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545B-2C49-44E4-96EA-E42A09BC4CFF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C39D17-3061-4378-BF14-3E41813B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4D6A24-8B91-4794-A08E-6E664C10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BA184B2A-6BE5-4539-82FC-EF767E4328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365719" cy="6857143"/>
          </a:xfrm>
          <a:prstGeom prst="rect">
            <a:avLst/>
          </a:prstGeom>
          <a:pattFill prst="pct80">
            <a:fgClr>
              <a:schemeClr val="bg2"/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FBFD7C9-262E-49FE-8F37-8733681951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66000" y="2458801"/>
            <a:ext cx="3708000" cy="3491150"/>
          </a:xfrm>
          <a:prstGeom prst="rect">
            <a:avLst/>
          </a:prstGeom>
        </p:spPr>
        <p:txBody>
          <a:bodyPr lIns="46800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33450" indent="-5810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293813" indent="-5794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46238" indent="-5699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06600" indent="-57467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1061F555-6B03-9686-389B-2BBA1E21F7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1999" y="1766565"/>
            <a:ext cx="3708000" cy="360000"/>
          </a:xfrm>
        </p:spPr>
        <p:txBody>
          <a:bodyPr lIns="468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</p:spTree>
    <p:extLst>
      <p:ext uri="{BB962C8B-B14F-4D97-AF65-F5344CB8AC3E}">
        <p14:creationId xmlns:p14="http://schemas.microsoft.com/office/powerpoint/2010/main" val="367003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1F6A3386-BAEC-46B8-BF3F-8B3A0CBF6D1C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4900" y="1267199"/>
            <a:ext cx="4879975" cy="2880000"/>
          </a:xfrm>
          <a:prstGeom prst="rect">
            <a:avLst/>
          </a:prstGeom>
        </p:spPr>
        <p:txBody>
          <a:bodyPr lIns="468000"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823" y="4906418"/>
            <a:ext cx="4879976" cy="306000"/>
          </a:xfrm>
          <a:prstGeom prst="rect">
            <a:avLst/>
          </a:prstGeom>
        </p:spPr>
        <p:txBody>
          <a:bodyPr lIns="468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6C0FECF3-D9E5-421E-B5FA-3E8A3FC7F3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248" y="611541"/>
            <a:ext cx="5472112" cy="5608284"/>
          </a:xfrm>
          <a:prstGeom prst="rect">
            <a:avLst/>
          </a:prstGeom>
          <a:pattFill prst="pct80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8B197E1E-244D-3ED9-72FE-8EB4C198E0FB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458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1D0183-33D9-43CA-9BE9-C86E4EDD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5321-EA9C-4C65-97A4-974403B1D84A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C39D17-3061-4378-BF14-3E41813B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4D6A24-8B91-4794-A08E-6E664C10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FBFD7C9-262E-49FE-8F37-8733681951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4800" y="2458801"/>
            <a:ext cx="4885099" cy="3491150"/>
          </a:xfrm>
          <a:prstGeom prst="rect">
            <a:avLst/>
          </a:prstGeom>
        </p:spPr>
        <p:txBody>
          <a:bodyPr lIns="46800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812AB794-FCA2-440C-9E01-3791811C79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3888" y="639763"/>
            <a:ext cx="4806941" cy="5580062"/>
          </a:xfrm>
          <a:prstGeom prst="rect">
            <a:avLst/>
          </a:prstGeom>
          <a:pattFill prst="pct80">
            <a:fgClr>
              <a:schemeClr val="bg2"/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8AA1BB45-C6F3-2AB8-41FA-4A85C670A9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800" y="1766565"/>
            <a:ext cx="3708000" cy="360000"/>
          </a:xfrm>
        </p:spPr>
        <p:txBody>
          <a:bodyPr lIns="468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</p:spTree>
    <p:extLst>
      <p:ext uri="{BB962C8B-B14F-4D97-AF65-F5344CB8AC3E}">
        <p14:creationId xmlns:p14="http://schemas.microsoft.com/office/powerpoint/2010/main" val="3355964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057AE1-968A-4F6C-8A89-8EB63B07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6EA5-052F-4CDA-8355-45D648F0F15C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01412D-BED9-4A61-8049-3DB91C46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1EB89-8984-4248-BA97-16713548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9561F-A18D-4438-A6D8-F8466C59D1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2000" y="622800"/>
            <a:ext cx="5472111" cy="5580062"/>
          </a:xfrm>
          <a:noFill/>
        </p:spPr>
        <p:txBody>
          <a:bodyPr bIns="27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AFDEB8F5-6174-419A-9282-FE227926BA78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642937"/>
                </a:moveTo>
                <a:cubicBezTo>
                  <a:pt x="10943591" y="1884219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10295096" y="0"/>
                </a:lnTo>
              </a:path>
            </a:pathLst>
          </a:cu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8CB0EBB2-F90F-BE4D-A0F5-139BD4E661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89" y="652890"/>
            <a:ext cx="5472111" cy="5549971"/>
          </a:xfrm>
        </p:spPr>
        <p:txBody>
          <a:bodyPr lIns="70200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</p:spTree>
    <p:extLst>
      <p:ext uri="{BB962C8B-B14F-4D97-AF65-F5344CB8AC3E}">
        <p14:creationId xmlns:p14="http://schemas.microsoft.com/office/powerpoint/2010/main" val="3099845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1D0183-33D9-43CA-9BE9-C86E4EDD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8E12-405A-48FF-9E3C-B1664E30C06D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C39D17-3061-4378-BF14-3E41813B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4D6A24-8B91-4794-A08E-6E664C10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BA184B2A-6BE5-4539-82FC-EF767E4328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3888" y="1475165"/>
            <a:ext cx="5383211" cy="4474785"/>
          </a:xfrm>
          <a:prstGeom prst="rect">
            <a:avLst/>
          </a:prstGeom>
          <a:pattFill prst="pct80">
            <a:fgClr>
              <a:schemeClr val="bg2"/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8FAF6E58-2E96-4BEF-A403-41E9E8B0D4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896939"/>
            <a:ext cx="10438911" cy="3600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04DB7BB0-837E-4398-B691-5EE39978F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887" y="5949950"/>
            <a:ext cx="5383212" cy="270000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1E94696-3394-4818-A983-A4EF7DCADF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4901" y="5949950"/>
            <a:ext cx="5383212" cy="270000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E15F0F9C-D8C8-41E7-7247-6780FF93D2C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4899" y="1475165"/>
            <a:ext cx="5383212" cy="4474785"/>
          </a:xfrm>
          <a:custGeom>
            <a:avLst/>
            <a:gdLst>
              <a:gd name="connsiteX0" fmla="*/ 0 w 5383212"/>
              <a:gd name="connsiteY0" fmla="*/ 0 h 4474785"/>
              <a:gd name="connsiteX1" fmla="*/ 4419938 w 5383212"/>
              <a:gd name="connsiteY1" fmla="*/ 0 h 4474785"/>
              <a:gd name="connsiteX2" fmla="*/ 4459087 w 5383212"/>
              <a:gd name="connsiteY2" fmla="*/ 47449 h 4474785"/>
              <a:gd name="connsiteX3" fmla="*/ 4953001 w 5383212"/>
              <a:gd name="connsiteY3" fmla="*/ 252035 h 4474785"/>
              <a:gd name="connsiteX4" fmla="*/ 5343539 w 5383212"/>
              <a:gd name="connsiteY4" fmla="*/ 132742 h 4474785"/>
              <a:gd name="connsiteX5" fmla="*/ 5383212 w 5383212"/>
              <a:gd name="connsiteY5" fmla="*/ 100009 h 4474785"/>
              <a:gd name="connsiteX6" fmla="*/ 5383212 w 5383212"/>
              <a:gd name="connsiteY6" fmla="*/ 4474785 h 4474785"/>
              <a:gd name="connsiteX7" fmla="*/ 0 w 5383212"/>
              <a:gd name="connsiteY7" fmla="*/ 4474785 h 447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3212" h="4474785">
                <a:moveTo>
                  <a:pt x="0" y="0"/>
                </a:moveTo>
                <a:lnTo>
                  <a:pt x="4419938" y="0"/>
                </a:lnTo>
                <a:lnTo>
                  <a:pt x="4459087" y="47449"/>
                </a:lnTo>
                <a:cubicBezTo>
                  <a:pt x="4585490" y="173853"/>
                  <a:pt x="4760115" y="252035"/>
                  <a:pt x="4953001" y="252035"/>
                </a:cubicBezTo>
                <a:cubicBezTo>
                  <a:pt x="5097665" y="252035"/>
                  <a:pt x="5232058" y="208058"/>
                  <a:pt x="5343539" y="132742"/>
                </a:cubicBezTo>
                <a:lnTo>
                  <a:pt x="5383212" y="100009"/>
                </a:lnTo>
                <a:lnTo>
                  <a:pt x="5383212" y="4474785"/>
                </a:lnTo>
                <a:lnTo>
                  <a:pt x="0" y="4474785"/>
                </a:lnTo>
                <a:close/>
              </a:path>
            </a:pathLst>
          </a:custGeom>
          <a:pattFill prst="pct80">
            <a:fgClr>
              <a:schemeClr val="bg2"/>
            </a:fgClr>
            <a:bgClr>
              <a:schemeClr val="bg1"/>
            </a:bgClr>
          </a:patt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i="1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</p:spTree>
    <p:extLst>
      <p:ext uri="{BB962C8B-B14F-4D97-AF65-F5344CB8AC3E}">
        <p14:creationId xmlns:p14="http://schemas.microsoft.com/office/powerpoint/2010/main" val="3764406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FB2A96-7531-4022-9942-41D51F20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DEE5-77B3-41E9-BF70-691F90B9DE08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7CBEC0-624E-48DF-8A12-2A4A94E0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C99E68-2AC8-4999-9900-69E38377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DA3772E-72B1-4431-97D4-0A1EC907D9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49950"/>
            <a:ext cx="10962000" cy="270000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D218D323-B8DD-CDED-77FC-15F2BD5EC2C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238" y="884238"/>
            <a:ext cx="10432093" cy="5065712"/>
          </a:xfrm>
          <a:custGeom>
            <a:avLst/>
            <a:gdLst>
              <a:gd name="connsiteX0" fmla="*/ 0 w 10432093"/>
              <a:gd name="connsiteY0" fmla="*/ 0 h 5065712"/>
              <a:gd name="connsiteX1" fmla="*/ 9570498 w 10432093"/>
              <a:gd name="connsiteY1" fmla="*/ 0 h 5065712"/>
              <a:gd name="connsiteX2" fmla="*/ 9569353 w 10432093"/>
              <a:gd name="connsiteY2" fmla="*/ 3690 h 5065712"/>
              <a:gd name="connsiteX3" fmla="*/ 9555162 w 10432093"/>
              <a:gd name="connsiteY3" fmla="*/ 144462 h 5065712"/>
              <a:gd name="connsiteX4" fmla="*/ 10253662 w 10432093"/>
              <a:gd name="connsiteY4" fmla="*/ 842962 h 5065712"/>
              <a:gd name="connsiteX5" fmla="*/ 10394434 w 10432093"/>
              <a:gd name="connsiteY5" fmla="*/ 828771 h 5065712"/>
              <a:gd name="connsiteX6" fmla="*/ 10432093 w 10432093"/>
              <a:gd name="connsiteY6" fmla="*/ 817081 h 5065712"/>
              <a:gd name="connsiteX7" fmla="*/ 10432093 w 10432093"/>
              <a:gd name="connsiteY7" fmla="*/ 5065712 h 5065712"/>
              <a:gd name="connsiteX8" fmla="*/ 0 w 10432093"/>
              <a:gd name="connsiteY8" fmla="*/ 5065712 h 506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2093" h="5065712">
                <a:moveTo>
                  <a:pt x="0" y="0"/>
                </a:moveTo>
                <a:lnTo>
                  <a:pt x="9570498" y="0"/>
                </a:lnTo>
                <a:lnTo>
                  <a:pt x="9569353" y="3690"/>
                </a:lnTo>
                <a:cubicBezTo>
                  <a:pt x="9560048" y="49161"/>
                  <a:pt x="9555162" y="96241"/>
                  <a:pt x="9555162" y="144462"/>
                </a:cubicBezTo>
                <a:cubicBezTo>
                  <a:pt x="9555162" y="530233"/>
                  <a:pt x="9867891" y="842962"/>
                  <a:pt x="10253662" y="842962"/>
                </a:cubicBezTo>
                <a:cubicBezTo>
                  <a:pt x="10301883" y="842962"/>
                  <a:pt x="10348963" y="838076"/>
                  <a:pt x="10394434" y="828771"/>
                </a:cubicBezTo>
                <a:lnTo>
                  <a:pt x="10432093" y="817081"/>
                </a:lnTo>
                <a:lnTo>
                  <a:pt x="10432093" y="5065712"/>
                </a:lnTo>
                <a:lnTo>
                  <a:pt x="0" y="5065712"/>
                </a:lnTo>
                <a:close/>
              </a:path>
            </a:pathLst>
          </a:custGeom>
          <a:pattFill prst="pct80">
            <a:fgClr>
              <a:schemeClr val="bg2"/>
            </a:fgClr>
            <a:bgClr>
              <a:schemeClr val="bg1"/>
            </a:bgClr>
          </a:patt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i="1">
                <a:solidFill>
                  <a:schemeClr val="accent5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  <p:sp>
        <p:nvSpPr>
          <p:cNvPr id="6" name="Rechteck 8">
            <a:extLst>
              <a:ext uri="{FF2B5EF4-FFF2-40B4-BE49-F238E27FC236}">
                <a16:creationId xmlns:a16="http://schemas.microsoft.com/office/drawing/2014/main" id="{400BCE49-7498-5E8A-D5D7-B22A8D6C67E1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19521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071A090-EDC0-4107-A9F7-213A293D2368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799"/>
            <a:ext cx="4873100" cy="1024599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3105149"/>
            <a:ext cx="4873100" cy="2844801"/>
          </a:xfrm>
          <a:prstGeom prst="rect">
            <a:avLst/>
          </a:prstGeo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33450" indent="-5810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293813" indent="-5794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46238" indent="-5699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06600" indent="-57467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09E67CAE-C548-4C30-ACB8-DA9B24166C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2565274"/>
            <a:ext cx="4873100" cy="270000"/>
          </a:xfrm>
          <a:prstGeom prst="rect">
            <a:avLst/>
          </a:prstGeom>
        </p:spPr>
        <p:txBody>
          <a:bodyPr bIns="3600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</p:spTree>
    <p:extLst>
      <p:ext uri="{BB962C8B-B14F-4D97-AF65-F5344CB8AC3E}">
        <p14:creationId xmlns:p14="http://schemas.microsoft.com/office/powerpoint/2010/main" val="4093812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E19800B-FB73-47E4-B515-A3375A783CD2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  <a:prstGeom prst="rect">
            <a:avLst/>
          </a:prstGeo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124828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CF77103-D745-488D-8D2C-E03A0C7CE970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  <a:prstGeom prst="rect">
            <a:avLst/>
          </a:prstGeo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6C6FA6DF-418A-71AD-9E89-62D9E798A3B9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274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84416CF-9A4E-4D5B-8D2E-8B6B701E4569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996DB761-6188-834A-9E6E-890E1A402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4BE8F71E-92EF-A046-8F86-35D38B37BB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  <a:prstGeom prst="rect">
            <a:avLst/>
          </a:prstGeo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1148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B4A6DE9-10B5-4B50-B37F-A057FA6D3C98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BC080F79-F342-BA40-B27F-760A00C1AC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/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A6E8B10F-2B59-8640-83F7-EA284103F0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  <a:prstGeom prst="rect">
            <a:avLst/>
          </a:prstGeo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5BE0033F-1104-9904-899B-0B471CA3684E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996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4D8C1C-B09E-40FB-B41A-39875D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74ABDE-BE05-4FED-A90A-107E42A77A40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F2383-5E97-4AE1-ABC3-BFC2EF41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EF7594-76C4-4FC5-99C0-F694FBDC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DC4ADC3-B7EC-4B28-8632-81A015804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4000" y="2626142"/>
            <a:ext cx="9936000" cy="306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5pPr>
          </a:lstStyle>
          <a:p>
            <a:pPr lvl="0"/>
            <a:r>
              <a:rPr lang="de-DE" dirty="0"/>
              <a:t>Name Nachname, Position 20pt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E470D5C-D286-4885-AA36-1D00978DFF5D}"/>
              </a:ext>
            </a:extLst>
          </p:cNvPr>
          <p:cNvCxnSpPr>
            <a:cxnSpLocks/>
          </p:cNvCxnSpPr>
          <p:nvPr userDrawn="1"/>
        </p:nvCxnSpPr>
        <p:spPr>
          <a:xfrm>
            <a:off x="1134000" y="3049729"/>
            <a:ext cx="630000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5">
            <a:extLst>
              <a:ext uri="{FF2B5EF4-FFF2-40B4-BE49-F238E27FC236}">
                <a16:creationId xmlns:a16="http://schemas.microsoft.com/office/drawing/2014/main" id="{223CC162-CC8C-40E0-88B3-35128DE47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4000" y="3906000"/>
            <a:ext cx="9936000" cy="6412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H1 Titel der Präsentation 45pt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D62E620-277B-E831-14A8-C0C97E06A4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475" y="0"/>
            <a:ext cx="2579525" cy="25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17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4D8C1C-B09E-40FB-B41A-39875D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E3F8-7C48-4124-A285-639F2FBAF4EC}" type="datetime1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F2383-5E97-4AE1-ABC3-BFC2EF41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EF7594-76C4-4FC5-99C0-F694FBDC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DC4ADC3-B7EC-4B28-8632-81A015804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4000" y="2626142"/>
            <a:ext cx="9936000" cy="306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5pPr>
          </a:lstStyle>
          <a:p>
            <a:pPr lvl="0"/>
            <a:r>
              <a:rPr lang="de-DE" dirty="0"/>
              <a:t>Name Nachname, Position 20pt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E470D5C-D286-4885-AA36-1D00978DFF5D}"/>
              </a:ext>
            </a:extLst>
          </p:cNvPr>
          <p:cNvCxnSpPr>
            <a:cxnSpLocks/>
          </p:cNvCxnSpPr>
          <p:nvPr userDrawn="1"/>
        </p:nvCxnSpPr>
        <p:spPr>
          <a:xfrm>
            <a:off x="1134000" y="3049729"/>
            <a:ext cx="630000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5">
            <a:extLst>
              <a:ext uri="{FF2B5EF4-FFF2-40B4-BE49-F238E27FC236}">
                <a16:creationId xmlns:a16="http://schemas.microsoft.com/office/drawing/2014/main" id="{223CC162-CC8C-40E0-88B3-35128DE477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4000" y="3906000"/>
            <a:ext cx="9936000" cy="641201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H1 Titel der Präsentation 45pt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8BA631B-682E-03B0-E15D-BAFDF02966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475" y="0"/>
            <a:ext cx="2579525" cy="255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265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4D8C1C-B09E-40FB-B41A-39875D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31F64-280F-4ED5-81E0-A9E03691AC2F}" type="datetime1">
              <a:rPr lang="de-DE" smtClean="0"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4F2383-5E97-4AE1-ABC3-BFC2EF41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EF7594-76C4-4FC5-99C0-F694FBDC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DC4ADC3-B7EC-4B28-8632-81A015804A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3999" y="2626142"/>
            <a:ext cx="9936000" cy="30600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DIN Condensed" panose="00000500000000000000" pitchFamily="2" charset="0"/>
              </a:defRPr>
            </a:lvl5pPr>
          </a:lstStyle>
          <a:p>
            <a:pPr lvl="0"/>
            <a:r>
              <a:rPr lang="de-DE" dirty="0"/>
              <a:t>Name Nachname, Position 20pt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E470D5C-D286-4885-AA36-1D00978DFF5D}"/>
              </a:ext>
            </a:extLst>
          </p:cNvPr>
          <p:cNvCxnSpPr>
            <a:cxnSpLocks/>
          </p:cNvCxnSpPr>
          <p:nvPr userDrawn="1"/>
        </p:nvCxnSpPr>
        <p:spPr>
          <a:xfrm>
            <a:off x="1134000" y="3049729"/>
            <a:ext cx="630000" cy="0"/>
          </a:xfrm>
          <a:prstGeom prst="line">
            <a:avLst/>
          </a:prstGeom>
          <a:ln w="635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>
            <a:extLst>
              <a:ext uri="{FF2B5EF4-FFF2-40B4-BE49-F238E27FC236}">
                <a16:creationId xmlns:a16="http://schemas.microsoft.com/office/drawing/2014/main" id="{9665028A-2B53-41DF-A54B-2CB01C8966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3999" y="3906000"/>
            <a:ext cx="9936000" cy="641201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H1 Titel der Präsentation 45pt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CF805FF-0DA8-F09D-BB42-3FF9EC018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2475" y="0"/>
            <a:ext cx="2579525" cy="2554357"/>
          </a:xfrm>
          <a:prstGeom prst="rect">
            <a:avLst/>
          </a:prstGeom>
        </p:spPr>
      </p:pic>
      <p:sp>
        <p:nvSpPr>
          <p:cNvPr id="7" name="Rechteck 8">
            <a:extLst>
              <a:ext uri="{FF2B5EF4-FFF2-40B4-BE49-F238E27FC236}">
                <a16:creationId xmlns:a16="http://schemas.microsoft.com/office/drawing/2014/main" id="{8931586A-620F-FA0C-177C-A00FB72BC65E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1702433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1702433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249973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702433"/>
                </a:moveTo>
                <a:cubicBezTo>
                  <a:pt x="10943591" y="2943715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249973" y="0"/>
                </a:ln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699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7FC3E9D2-4E19-44F5-BF76-591407E503FA}"/>
              </a:ext>
            </a:extLst>
          </p:cNvPr>
          <p:cNvSpPr/>
          <p:nvPr userDrawn="1"/>
        </p:nvSpPr>
        <p:spPr>
          <a:xfrm>
            <a:off x="1169903" y="1268412"/>
            <a:ext cx="4355400" cy="4355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057AE1-968A-4F6C-8A89-8EB63B07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FFE-2951-4444-AF19-C06BA363CBBB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01412D-BED9-4A61-8049-3DB91C46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1EB89-8984-4248-BA97-16713548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9561F-A18D-4438-A6D8-F8466C59D1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2800"/>
            <a:ext cx="5472111" cy="5580062"/>
          </a:xfrm>
          <a:noFill/>
        </p:spPr>
        <p:txBody>
          <a:bodyPr bIns="27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7D86057D-0A45-2B4B-A94C-087A982B45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52890"/>
            <a:ext cx="5472111" cy="5549971"/>
          </a:xfrm>
        </p:spPr>
        <p:txBody>
          <a:bodyPr lIns="70200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</p:spTree>
    <p:extLst>
      <p:ext uri="{BB962C8B-B14F-4D97-AF65-F5344CB8AC3E}">
        <p14:creationId xmlns:p14="http://schemas.microsoft.com/office/powerpoint/2010/main" val="18273513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4DEF30-DE63-453E-AC35-588F2536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A1AB-3850-4EF4-830D-94071B9ECF6C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6406E4-BEF3-47FF-9F8B-AE4746C3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DB7E31-4770-4E5E-9EB4-99AD8EAB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51D76C4-4830-43FE-BA47-33579747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2800" y="622800"/>
            <a:ext cx="2862262" cy="2789237"/>
          </a:xfrm>
          <a:ln w="31750">
            <a:solidFill>
              <a:schemeClr val="accent1"/>
            </a:solidFill>
            <a:miter lim="800000"/>
          </a:ln>
        </p:spPr>
        <p:txBody>
          <a:bodyPr bIns="27000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FD595547-686A-4E4A-A590-23C56E53A5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4040253"/>
            <a:ext cx="9936000" cy="588879"/>
          </a:xfrm>
        </p:spPr>
        <p:txBody>
          <a:bodyPr/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F3A4D9B4-4BE9-FC1B-C1AB-D44061D7952A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090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057AE1-968A-4F6C-8A89-8EB63B07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FFE-2951-4444-AF19-C06BA363CBBB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01412D-BED9-4A61-8049-3DB91C46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1EB89-8984-4248-BA97-16713548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9561F-A18D-4438-A6D8-F8466C59D1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2800"/>
            <a:ext cx="5472111" cy="5580062"/>
          </a:xfrm>
          <a:solidFill>
            <a:schemeClr val="accent1"/>
          </a:solidFill>
        </p:spPr>
        <p:txBody>
          <a:bodyPr bIns="27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FC5678A1-14F5-164C-B3A6-AF336A5E5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52890"/>
            <a:ext cx="5472111" cy="5549971"/>
          </a:xfrm>
        </p:spPr>
        <p:txBody>
          <a:bodyPr lIns="70200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E2B8D561-94ED-93E4-749F-73F8E78D870D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5409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057AE1-968A-4F6C-8A89-8EB63B07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D6EA5-052F-4CDA-8355-45D648F0F15C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01412D-BED9-4A61-8049-3DB91C46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1EB89-8984-4248-BA97-16713548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9561F-A18D-4438-A6D8-F8466C59D1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2000" y="622800"/>
            <a:ext cx="5472111" cy="5580062"/>
          </a:xfrm>
          <a:noFill/>
        </p:spPr>
        <p:txBody>
          <a:bodyPr bIns="27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8" name="Rechteck 8">
            <a:extLst>
              <a:ext uri="{FF2B5EF4-FFF2-40B4-BE49-F238E27FC236}">
                <a16:creationId xmlns:a16="http://schemas.microsoft.com/office/drawing/2014/main" id="{AFDEB8F5-6174-419A-9282-FE227926BA78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642937"/>
                </a:moveTo>
                <a:cubicBezTo>
                  <a:pt x="10943591" y="1884219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10295096" y="0"/>
                </a:lnTo>
              </a:path>
            </a:pathLst>
          </a:custGeom>
          <a:noFill/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3686EC3D-9B87-A844-8458-97F5C51547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89" y="652890"/>
            <a:ext cx="5472111" cy="5549971"/>
          </a:xfrm>
        </p:spPr>
        <p:txBody>
          <a:bodyPr lIns="70200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</p:spTree>
    <p:extLst>
      <p:ext uri="{BB962C8B-B14F-4D97-AF65-F5344CB8AC3E}">
        <p14:creationId xmlns:p14="http://schemas.microsoft.com/office/powerpoint/2010/main" val="28584298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7FC3E9D2-4E19-44F5-BF76-591407E503FA}"/>
              </a:ext>
            </a:extLst>
          </p:cNvPr>
          <p:cNvSpPr/>
          <p:nvPr userDrawn="1"/>
        </p:nvSpPr>
        <p:spPr>
          <a:xfrm>
            <a:off x="1169903" y="1268412"/>
            <a:ext cx="4355400" cy="435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0" i="0" dirty="0">
              <a:latin typeface="Georgia" panose="02040502050405020303" pitchFamily="18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3057AE1-968A-4F6C-8A89-8EB63B07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0EFFE-2951-4444-AF19-C06BA363CBBB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D01412D-BED9-4A61-8049-3DB91C46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B1EB89-8984-4248-BA97-16713548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7C9561F-A18D-4438-A6D8-F8466C59D1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22800"/>
            <a:ext cx="5472111" cy="5580062"/>
          </a:xfrm>
          <a:noFill/>
        </p:spPr>
        <p:txBody>
          <a:bodyPr bIns="27000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A54BD4D6-EBD3-5F49-A97D-5D1AA73A94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52890"/>
            <a:ext cx="5472111" cy="5549971"/>
          </a:xfrm>
        </p:spPr>
        <p:txBody>
          <a:bodyPr lIns="70200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</p:spTree>
    <p:extLst>
      <p:ext uri="{BB962C8B-B14F-4D97-AF65-F5344CB8AC3E}">
        <p14:creationId xmlns:p14="http://schemas.microsoft.com/office/powerpoint/2010/main" val="30646055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4DEF30-DE63-453E-AC35-588F2536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A1AB-3850-4EF4-830D-94071B9ECF6C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6406E4-BEF3-47FF-9F8B-AE4746C3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DB7E31-4770-4E5E-9EB4-99AD8EAB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51D76C4-4830-43FE-BA47-33579747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4000" y="2076947"/>
            <a:ext cx="1680221" cy="2789237"/>
          </a:xfrm>
          <a:ln w="31750">
            <a:noFill/>
            <a:miter lim="800000"/>
          </a:ln>
        </p:spPr>
        <p:txBody>
          <a:bodyPr bIns="27000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4A02F60E-B394-C54C-A5BE-EE91FDEFB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6001" y="2076948"/>
            <a:ext cx="8141999" cy="2789236"/>
          </a:xfrm>
        </p:spPr>
        <p:txBody>
          <a:bodyPr lIns="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</p:spTree>
    <p:extLst>
      <p:ext uri="{BB962C8B-B14F-4D97-AF65-F5344CB8AC3E}">
        <p14:creationId xmlns:p14="http://schemas.microsoft.com/office/powerpoint/2010/main" val="1984832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1E553B-FD8D-4751-A18E-4BB91CE7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B39A00-439B-4350-AD8C-21A2FE81A7D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88010-691F-4A02-A4E7-DC5AE95F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64C373-E169-4FC9-B70D-58CA7C20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2CA1919-0163-4E01-A836-7336918BF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4588" y="4114483"/>
            <a:ext cx="9902825" cy="170816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H2 Titel der Präsentation 37pt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24E48EC-3D4D-41EE-8965-2B057D8615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4588" y="3648074"/>
            <a:ext cx="4862512" cy="257176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19D671D-C49D-58B8-48BE-D0B3A27E1878}"/>
              </a:ext>
            </a:extLst>
          </p:cNvPr>
          <p:cNvSpPr txBox="1"/>
          <p:nvPr userDrawn="1"/>
        </p:nvSpPr>
        <p:spPr>
          <a:xfrm>
            <a:off x="-674914" y="18288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2100"/>
              </a:lnSpc>
            </a:pPr>
            <a:endParaRPr lang="de-D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0966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1B631A-F203-49CB-893C-6201FD4D4C13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96014160-B466-4C4A-A2FF-92E7258DB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4554000"/>
            <a:ext cx="9936000" cy="1080000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Fließtext 20pt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B42CD2EF-69AB-3A4D-A5E9-FB8A70225E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3345986"/>
            <a:ext cx="9936000" cy="588879"/>
          </a:xfrm>
        </p:spPr>
        <p:txBody>
          <a:bodyPr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9137967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B44B4-1233-4D60-B0FC-9B341077B8B8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44A5A595-A167-4817-937F-D436AC475D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4554000"/>
            <a:ext cx="9936000" cy="1080000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/>
              <a:t>Fließtext 20pt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C7DCB5D9-81DE-9546-AAC1-83F38415A9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3345986"/>
            <a:ext cx="9936000" cy="588879"/>
          </a:xfrm>
        </p:spPr>
        <p:txBody>
          <a:bodyPr/>
          <a:lstStyle>
            <a:lvl1pPr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28663683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86AA8-4F3C-410F-87A0-E2125E31F605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132CB592-2EEE-4E76-AC38-4697667FF9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4554000"/>
            <a:ext cx="9936000" cy="1080000"/>
          </a:xfrm>
        </p:spPr>
        <p:txBody>
          <a:bodyPr/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 dirty="0"/>
              <a:t>Fließtext 20pt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D2E10894-4C96-8946-B8DB-267DFFACD0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3345986"/>
            <a:ext cx="9936000" cy="588879"/>
          </a:xfrm>
        </p:spPr>
        <p:txBody>
          <a:bodyPr/>
          <a:lstStyle>
            <a:lvl1pPr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4CB53B55-E9CD-9DE3-C3F6-3AEC2A9DDAF4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24009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CA210-FD92-4896-9247-01929DD525FA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45CBA9BD-ED1D-424E-BBD3-407E40FC00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accent5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86990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4DEF30-DE63-453E-AC35-588F2536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A1AB-3850-4EF4-830D-94071B9ECF6C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6406E4-BEF3-47FF-9F8B-AE4746C3B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DB7E31-4770-4E5E-9EB4-99AD8EAB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51D76C4-4830-43FE-BA47-33579747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4000" y="2076947"/>
            <a:ext cx="1680221" cy="2789237"/>
          </a:xfrm>
          <a:ln w="31750">
            <a:noFill/>
            <a:miter lim="800000"/>
          </a:ln>
        </p:spPr>
        <p:txBody>
          <a:bodyPr bIns="27000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9271F190-DEDD-7D49-A568-15046220A6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6001" y="2076948"/>
            <a:ext cx="8141999" cy="2789236"/>
          </a:xfrm>
        </p:spPr>
        <p:txBody>
          <a:bodyPr lIns="0" anchor="ctr">
            <a:noAutofit/>
          </a:bodyPr>
          <a:lstStyle>
            <a:lvl1pPr>
              <a:defRPr sz="3700"/>
            </a:lvl1pPr>
          </a:lstStyle>
          <a:p>
            <a:r>
              <a:rPr lang="de-DE" dirty="0"/>
              <a:t>H2 Kapitel der Präsentation 37pt</a:t>
            </a:r>
          </a:p>
        </p:txBody>
      </p:sp>
    </p:spTree>
    <p:extLst>
      <p:ext uri="{BB962C8B-B14F-4D97-AF65-F5344CB8AC3E}">
        <p14:creationId xmlns:p14="http://schemas.microsoft.com/office/powerpoint/2010/main" val="9723082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8204-F5ED-4FBF-8710-D3D65DA50F08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B9659186-CD76-3945-B776-605DF5CF4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EC947214-C3BB-7B0E-C7DB-5D67B3AE6F78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0881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8ED0D7-2F86-4F5A-95C8-7DF2ABE9F74D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702CEAED-802D-4142-B155-A8DAB58200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3125441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5CAF57-35D6-45C5-B944-76E3BD50F16D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B92F8104-81CD-C349-A859-4400BAB80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65F80B27-9740-D87B-D6DE-27F591692DDA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870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3_mit_Nummeri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4B7F5-BC95-4533-B681-939B09DBC90A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7A711C5-7380-45D3-951D-DD5D1D9912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>
            <a:lvl1pPr marL="361950" indent="-361950">
              <a:buClr>
                <a:schemeClr val="accent1"/>
              </a:buClr>
              <a:buSzPct val="100000"/>
              <a:buFont typeface="+mj-lt"/>
              <a:buAutoNum type="arabicPeriod"/>
              <a:defRPr>
                <a:solidFill>
                  <a:schemeClr val="accent5"/>
                </a:solidFill>
              </a:defRPr>
            </a:lvl1pPr>
            <a:lvl2pPr marL="712788" indent="-360363">
              <a:buClr>
                <a:schemeClr val="accent1"/>
              </a:buClr>
              <a:buSzPct val="100000"/>
              <a:buFont typeface="+mj-lt"/>
              <a:buAutoNum type="arabicPeriod"/>
              <a:tabLst/>
              <a:defRPr>
                <a:solidFill>
                  <a:schemeClr val="accent5"/>
                </a:solidFill>
              </a:defRPr>
            </a:lvl2pPr>
            <a:lvl3pPr marL="1073150" indent="-358775">
              <a:buClr>
                <a:schemeClr val="accent1"/>
              </a:buClr>
              <a:buSzPct val="100000"/>
              <a:buFont typeface="+mj-lt"/>
              <a:buAutoNum type="arabicPeriod"/>
              <a:tabLst/>
              <a:defRPr>
                <a:solidFill>
                  <a:schemeClr val="accent5"/>
                </a:solidFill>
              </a:defRPr>
            </a:lvl3pPr>
            <a:lvl4pPr marL="1425575" indent="-349250">
              <a:buClr>
                <a:schemeClr val="accent1"/>
              </a:buClr>
              <a:buSzPct val="100000"/>
              <a:buFont typeface="+mj-lt"/>
              <a:buAutoNum type="arabicPeriod"/>
              <a:tabLst/>
              <a:defRPr>
                <a:solidFill>
                  <a:schemeClr val="accent5"/>
                </a:solidFill>
              </a:defRPr>
            </a:lvl4pPr>
            <a:lvl5pPr marL="1785938" indent="-354013">
              <a:buClr>
                <a:schemeClr val="accent1"/>
              </a:buClr>
              <a:buSzPct val="100000"/>
              <a:buFont typeface="+mj-lt"/>
              <a:buAutoNum type="arabicPeriod"/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993D1FCE-09E1-0044-A914-78F588487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840" y="1220530"/>
            <a:ext cx="9936000" cy="588879"/>
          </a:xfrm>
        </p:spPr>
        <p:txBody>
          <a:bodyPr/>
          <a:lstStyle>
            <a:lvl1pPr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H3 Kapitel der Präsentation 35pt</a:t>
            </a:r>
          </a:p>
        </p:txBody>
      </p:sp>
    </p:spTree>
    <p:extLst>
      <p:ext uri="{BB962C8B-B14F-4D97-AF65-F5344CB8AC3E}">
        <p14:creationId xmlns:p14="http://schemas.microsoft.com/office/powerpoint/2010/main" val="23405791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95BA50-5108-41B1-B556-2E719854E983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  <a:noFill/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3D20CF81-889C-E92C-1A7E-6D81F7A348D0}"/>
              </a:ext>
            </a:extLst>
          </p:cNvPr>
          <p:cNvSpPr/>
          <p:nvPr userDrawn="1"/>
        </p:nvSpPr>
        <p:spPr>
          <a:xfrm>
            <a:off x="623887" y="1882776"/>
            <a:ext cx="10944226" cy="4322333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1350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791300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41319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17507 h 4938283"/>
              <a:gd name="connsiteX0" fmla="*/ 10943273 w 10944226"/>
              <a:gd name="connsiteY0" fmla="*/ 0 h 4322333"/>
              <a:gd name="connsiteX1" fmla="*/ 10944226 w 10944226"/>
              <a:gd name="connsiteY1" fmla="*/ 4322333 h 4322333"/>
              <a:gd name="connsiteX2" fmla="*/ 0 w 10944226"/>
              <a:gd name="connsiteY2" fmla="*/ 4322333 h 4322333"/>
              <a:gd name="connsiteX3" fmla="*/ 0 w 10944226"/>
              <a:gd name="connsiteY3" fmla="*/ 1301557 h 432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4226" h="4322333">
                <a:moveTo>
                  <a:pt x="10943273" y="0"/>
                </a:moveTo>
                <a:cubicBezTo>
                  <a:pt x="10943591" y="1241282"/>
                  <a:pt x="10943908" y="3081051"/>
                  <a:pt x="10944226" y="4322333"/>
                </a:cubicBezTo>
                <a:lnTo>
                  <a:pt x="0" y="4322333"/>
                </a:lnTo>
                <a:lnTo>
                  <a:pt x="0" y="1301557"/>
                </a:lnTo>
              </a:path>
            </a:pathLst>
          </a:cu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cxnSp>
        <p:nvCxnSpPr>
          <p:cNvPr id="7" name="Gerader Verbinder 11">
            <a:extLst>
              <a:ext uri="{FF2B5EF4-FFF2-40B4-BE49-F238E27FC236}">
                <a16:creationId xmlns:a16="http://schemas.microsoft.com/office/drawing/2014/main" id="{213CF94F-9B74-43AB-9B97-1485D8D75B57}"/>
              </a:ext>
            </a:extLst>
          </p:cNvPr>
          <p:cNvCxnSpPr>
            <a:cxnSpLocks/>
          </p:cNvCxnSpPr>
          <p:nvPr userDrawn="1"/>
        </p:nvCxnSpPr>
        <p:spPr>
          <a:xfrm flipH="1">
            <a:off x="3154680" y="623627"/>
            <a:ext cx="716089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053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A151692C-C15A-4646-A578-0A0BE2EDB7FF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1A9589D5-42A4-4A0A-3B0E-A8342DD183F1}"/>
              </a:ext>
            </a:extLst>
          </p:cNvPr>
          <p:cNvSpPr/>
          <p:nvPr userDrawn="1"/>
        </p:nvSpPr>
        <p:spPr>
          <a:xfrm>
            <a:off x="623887" y="1882776"/>
            <a:ext cx="10944226" cy="4322333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641350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791300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41319 h 4938283"/>
              <a:gd name="connsiteX0" fmla="*/ 10943273 w 10944226"/>
              <a:gd name="connsiteY0" fmla="*/ 0 h 4938283"/>
              <a:gd name="connsiteX1" fmla="*/ 10944226 w 10944226"/>
              <a:gd name="connsiteY1" fmla="*/ 4938283 h 4938283"/>
              <a:gd name="connsiteX2" fmla="*/ 0 w 10944226"/>
              <a:gd name="connsiteY2" fmla="*/ 4938283 h 4938283"/>
              <a:gd name="connsiteX3" fmla="*/ 0 w 10944226"/>
              <a:gd name="connsiteY3" fmla="*/ 1917507 h 4938283"/>
              <a:gd name="connsiteX0" fmla="*/ 10943273 w 10944226"/>
              <a:gd name="connsiteY0" fmla="*/ 0 h 4322333"/>
              <a:gd name="connsiteX1" fmla="*/ 10944226 w 10944226"/>
              <a:gd name="connsiteY1" fmla="*/ 4322333 h 4322333"/>
              <a:gd name="connsiteX2" fmla="*/ 0 w 10944226"/>
              <a:gd name="connsiteY2" fmla="*/ 4322333 h 4322333"/>
              <a:gd name="connsiteX3" fmla="*/ 0 w 10944226"/>
              <a:gd name="connsiteY3" fmla="*/ 1301557 h 432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44226" h="4322333">
                <a:moveTo>
                  <a:pt x="10943273" y="0"/>
                </a:moveTo>
                <a:cubicBezTo>
                  <a:pt x="10943591" y="1241282"/>
                  <a:pt x="10943908" y="3081051"/>
                  <a:pt x="10944226" y="4322333"/>
                </a:cubicBezTo>
                <a:lnTo>
                  <a:pt x="0" y="4322333"/>
                </a:lnTo>
                <a:lnTo>
                  <a:pt x="0" y="1301557"/>
                </a:ln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  <p:cxnSp>
        <p:nvCxnSpPr>
          <p:cNvPr id="7" name="Gerader Verbinder 11">
            <a:extLst>
              <a:ext uri="{FF2B5EF4-FFF2-40B4-BE49-F238E27FC236}">
                <a16:creationId xmlns:a16="http://schemas.microsoft.com/office/drawing/2014/main" id="{F41E1060-F824-CCEC-0A57-1ADEF12673CF}"/>
              </a:ext>
            </a:extLst>
          </p:cNvPr>
          <p:cNvCxnSpPr>
            <a:cxnSpLocks/>
          </p:cNvCxnSpPr>
          <p:nvPr userDrawn="1"/>
        </p:nvCxnSpPr>
        <p:spPr>
          <a:xfrm flipH="1">
            <a:off x="3154680" y="623627"/>
            <a:ext cx="7160895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996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95BA50-5108-41B1-B556-2E719854E983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</p:spTree>
    <p:extLst>
      <p:ext uri="{BB962C8B-B14F-4D97-AF65-F5344CB8AC3E}">
        <p14:creationId xmlns:p14="http://schemas.microsoft.com/office/powerpoint/2010/main" val="157213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EF6EA1C-97A8-4E81-8E02-587664E6D1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429" y="511669"/>
            <a:ext cx="2364058" cy="2438399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A151692C-C15A-4646-A578-0A0BE2EDB7FF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5538" y="1267199"/>
            <a:ext cx="7399337" cy="2880000"/>
          </a:xfrm>
        </p:spPr>
        <p:txBody>
          <a:bodyPr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64799" y="4906418"/>
            <a:ext cx="7398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</p:spTree>
    <p:extLst>
      <p:ext uri="{BB962C8B-B14F-4D97-AF65-F5344CB8AC3E}">
        <p14:creationId xmlns:p14="http://schemas.microsoft.com/office/powerpoint/2010/main" val="2402838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1240CB8-CAA5-C1FC-C604-2BBFC8DE44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11137900 w 12191999"/>
              <a:gd name="connsiteY0" fmla="*/ 330200 h 6858000"/>
              <a:gd name="connsiteX1" fmla="*/ 10439400 w 12191999"/>
              <a:gd name="connsiteY1" fmla="*/ 1028700 h 6858000"/>
              <a:gd name="connsiteX2" fmla="*/ 11137900 w 12191999"/>
              <a:gd name="connsiteY2" fmla="*/ 1727200 h 6858000"/>
              <a:gd name="connsiteX3" fmla="*/ 11836400 w 12191999"/>
              <a:gd name="connsiteY3" fmla="*/ 1028700 h 6858000"/>
              <a:gd name="connsiteX4" fmla="*/ 11137900 w 12191999"/>
              <a:gd name="connsiteY4" fmla="*/ 330200 h 6858000"/>
              <a:gd name="connsiteX5" fmla="*/ 0 w 12191999"/>
              <a:gd name="connsiteY5" fmla="*/ 0 h 6858000"/>
              <a:gd name="connsiteX6" fmla="*/ 10111323 w 12191999"/>
              <a:gd name="connsiteY6" fmla="*/ 0 h 6858000"/>
              <a:gd name="connsiteX7" fmla="*/ 11783477 w 12191999"/>
              <a:gd name="connsiteY7" fmla="*/ 0 h 6858000"/>
              <a:gd name="connsiteX8" fmla="*/ 12191999 w 12191999"/>
              <a:gd name="connsiteY8" fmla="*/ 0 h 6858000"/>
              <a:gd name="connsiteX9" fmla="*/ 12191999 w 12191999"/>
              <a:gd name="connsiteY9" fmla="*/ 6858000 h 6858000"/>
              <a:gd name="connsiteX10" fmla="*/ 0 w 1219199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6858000">
                <a:moveTo>
                  <a:pt x="11137900" y="330200"/>
                </a:moveTo>
                <a:cubicBezTo>
                  <a:pt x="10752129" y="330200"/>
                  <a:pt x="10439400" y="642929"/>
                  <a:pt x="10439400" y="1028700"/>
                </a:cubicBezTo>
                <a:cubicBezTo>
                  <a:pt x="10439400" y="1414471"/>
                  <a:pt x="10752129" y="1727200"/>
                  <a:pt x="11137900" y="1727200"/>
                </a:cubicBezTo>
                <a:cubicBezTo>
                  <a:pt x="11523671" y="1727200"/>
                  <a:pt x="11836400" y="1414471"/>
                  <a:pt x="11836400" y="1028700"/>
                </a:cubicBezTo>
                <a:cubicBezTo>
                  <a:pt x="11836400" y="642929"/>
                  <a:pt x="11523671" y="330200"/>
                  <a:pt x="11137900" y="330200"/>
                </a:cubicBezTo>
                <a:close/>
                <a:moveTo>
                  <a:pt x="0" y="0"/>
                </a:moveTo>
                <a:lnTo>
                  <a:pt x="10111323" y="0"/>
                </a:lnTo>
                <a:lnTo>
                  <a:pt x="11783477" y="0"/>
                </a:ln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1E553B-FD8D-4751-A18E-4BB91CE7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2FA012-97F2-4BB1-A718-5E6D5C408E39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88010-691F-4A02-A4E7-DC5AE95F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64C373-E169-4FC9-B70D-58CA7C20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24FF0300-0A5F-4C6E-AEFE-6E8040925D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1270800"/>
            <a:ext cx="9936000" cy="3919538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4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r>
              <a:rPr lang="de-DE" dirty="0"/>
              <a:t> </a:t>
            </a:r>
            <a:r>
              <a:rPr lang="de-DE" dirty="0" err="1"/>
              <a:t>amet</a:t>
            </a:r>
            <a:r>
              <a:rPr lang="de-DE" dirty="0"/>
              <a:t>, </a:t>
            </a:r>
            <a:r>
              <a:rPr lang="de-DE" dirty="0" err="1"/>
              <a:t>consetetur</a:t>
            </a:r>
            <a:r>
              <a:rPr lang="de-DE" dirty="0"/>
              <a:t> </a:t>
            </a:r>
            <a:r>
              <a:rPr lang="de-DE" dirty="0" err="1"/>
              <a:t>sadipscing</a:t>
            </a:r>
            <a:r>
              <a:rPr lang="de-DE" dirty="0"/>
              <a:t> </a:t>
            </a:r>
            <a:r>
              <a:rPr lang="de-DE" dirty="0" err="1"/>
              <a:t>elitr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nonumy</a:t>
            </a:r>
            <a:r>
              <a:rPr lang="de-DE" dirty="0"/>
              <a:t> </a:t>
            </a:r>
            <a:r>
              <a:rPr lang="de-DE" dirty="0" err="1"/>
              <a:t>eirmod</a:t>
            </a:r>
            <a:r>
              <a:rPr lang="de-DE" dirty="0"/>
              <a:t> </a:t>
            </a:r>
            <a:r>
              <a:rPr lang="de-DE" dirty="0" err="1"/>
              <a:t>tempor</a:t>
            </a:r>
            <a:r>
              <a:rPr lang="de-DE" dirty="0"/>
              <a:t> </a:t>
            </a:r>
            <a:r>
              <a:rPr lang="de-DE" dirty="0" err="1"/>
              <a:t>invidunt</a:t>
            </a:r>
            <a:r>
              <a:rPr lang="de-DE" dirty="0"/>
              <a:t> </a:t>
            </a:r>
            <a:r>
              <a:rPr lang="de-DE" dirty="0" err="1"/>
              <a:t>ut</a:t>
            </a:r>
            <a:r>
              <a:rPr lang="de-DE" dirty="0"/>
              <a:t> </a:t>
            </a:r>
            <a:r>
              <a:rPr lang="de-DE" dirty="0" err="1"/>
              <a:t>labore</a:t>
            </a:r>
            <a:r>
              <a:rPr lang="de-DE" dirty="0"/>
              <a:t> et </a:t>
            </a:r>
            <a:r>
              <a:rPr lang="de-DE" dirty="0" err="1"/>
              <a:t>dolore</a:t>
            </a:r>
            <a:r>
              <a:rPr lang="de-DE" dirty="0"/>
              <a:t> magna </a:t>
            </a:r>
            <a:r>
              <a:rPr lang="de-DE" dirty="0" err="1"/>
              <a:t>aliquyam</a:t>
            </a:r>
            <a:r>
              <a:rPr lang="de-DE" dirty="0"/>
              <a:t> </a:t>
            </a:r>
            <a:r>
              <a:rPr lang="de-DE" dirty="0" err="1"/>
              <a:t>erat</a:t>
            </a:r>
            <a:r>
              <a:rPr lang="de-DE" dirty="0"/>
              <a:t>, </a:t>
            </a:r>
            <a:r>
              <a:rPr lang="de-DE" dirty="0" err="1"/>
              <a:t>sed</a:t>
            </a:r>
            <a:r>
              <a:rPr lang="de-DE" dirty="0"/>
              <a:t> </a:t>
            </a:r>
            <a:r>
              <a:rPr lang="de-DE" dirty="0" err="1"/>
              <a:t>diam</a:t>
            </a:r>
            <a:r>
              <a:rPr lang="de-DE" dirty="0"/>
              <a:t> </a:t>
            </a:r>
            <a:r>
              <a:rPr lang="de-DE" dirty="0" err="1"/>
              <a:t>voluptua</a:t>
            </a:r>
            <a:r>
              <a:rPr lang="de-DE" dirty="0"/>
              <a:t>. At </a:t>
            </a:r>
            <a:r>
              <a:rPr lang="de-DE" dirty="0" err="1"/>
              <a:t>vero</a:t>
            </a:r>
            <a:r>
              <a:rPr lang="de-DE" dirty="0"/>
              <a:t> </a:t>
            </a:r>
            <a:r>
              <a:rPr lang="de-DE" dirty="0" err="1"/>
              <a:t>eos</a:t>
            </a:r>
            <a:r>
              <a:rPr lang="de-DE" dirty="0"/>
              <a:t> et </a:t>
            </a:r>
            <a:r>
              <a:rPr lang="de-DE" dirty="0" err="1"/>
              <a:t>accusam</a:t>
            </a:r>
            <a:r>
              <a:rPr lang="de-DE" dirty="0"/>
              <a:t> et </a:t>
            </a:r>
            <a:r>
              <a:rPr lang="de-DE" dirty="0" err="1"/>
              <a:t>justo</a:t>
            </a:r>
            <a:r>
              <a:rPr lang="de-DE" dirty="0"/>
              <a:t> </a:t>
            </a:r>
            <a:r>
              <a:rPr lang="de-DE" dirty="0" err="1"/>
              <a:t>duo</a:t>
            </a:r>
            <a:r>
              <a:rPr lang="de-DE" dirty="0"/>
              <a:t> </a:t>
            </a:r>
            <a:r>
              <a:rPr lang="de-DE" dirty="0" err="1"/>
              <a:t>dolores</a:t>
            </a:r>
            <a:r>
              <a:rPr lang="de-DE" dirty="0"/>
              <a:t> et </a:t>
            </a:r>
            <a:r>
              <a:rPr lang="de-DE" dirty="0" err="1"/>
              <a:t>ea</a:t>
            </a:r>
            <a:r>
              <a:rPr lang="de-DE" dirty="0"/>
              <a:t>.</a:t>
            </a:r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D2F649ED-0EA4-4F0C-9FE7-0AFA30D292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3999" y="5184000"/>
            <a:ext cx="9936000" cy="306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</p:spTree>
    <p:extLst>
      <p:ext uri="{BB962C8B-B14F-4D97-AF65-F5344CB8AC3E}">
        <p14:creationId xmlns:p14="http://schemas.microsoft.com/office/powerpoint/2010/main" val="2171322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528717FD-2A83-BE91-3499-0BCA892EF1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1999" cy="6858000"/>
          </a:xfrm>
          <a:custGeom>
            <a:avLst/>
            <a:gdLst>
              <a:gd name="connsiteX0" fmla="*/ 11137900 w 12191999"/>
              <a:gd name="connsiteY0" fmla="*/ 330200 h 6858000"/>
              <a:gd name="connsiteX1" fmla="*/ 10439400 w 12191999"/>
              <a:gd name="connsiteY1" fmla="*/ 1028700 h 6858000"/>
              <a:gd name="connsiteX2" fmla="*/ 11137900 w 12191999"/>
              <a:gd name="connsiteY2" fmla="*/ 1727200 h 6858000"/>
              <a:gd name="connsiteX3" fmla="*/ 11836400 w 12191999"/>
              <a:gd name="connsiteY3" fmla="*/ 1028700 h 6858000"/>
              <a:gd name="connsiteX4" fmla="*/ 11137900 w 12191999"/>
              <a:gd name="connsiteY4" fmla="*/ 330200 h 6858000"/>
              <a:gd name="connsiteX5" fmla="*/ 0 w 12191999"/>
              <a:gd name="connsiteY5" fmla="*/ 0 h 6858000"/>
              <a:gd name="connsiteX6" fmla="*/ 10111323 w 12191999"/>
              <a:gd name="connsiteY6" fmla="*/ 0 h 6858000"/>
              <a:gd name="connsiteX7" fmla="*/ 11783477 w 12191999"/>
              <a:gd name="connsiteY7" fmla="*/ 0 h 6858000"/>
              <a:gd name="connsiteX8" fmla="*/ 12191999 w 12191999"/>
              <a:gd name="connsiteY8" fmla="*/ 0 h 6858000"/>
              <a:gd name="connsiteX9" fmla="*/ 12191999 w 12191999"/>
              <a:gd name="connsiteY9" fmla="*/ 6858000 h 6858000"/>
              <a:gd name="connsiteX10" fmla="*/ 0 w 1219199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1999" h="6858000">
                <a:moveTo>
                  <a:pt x="11137900" y="330200"/>
                </a:moveTo>
                <a:cubicBezTo>
                  <a:pt x="10752129" y="330200"/>
                  <a:pt x="10439400" y="642929"/>
                  <a:pt x="10439400" y="1028700"/>
                </a:cubicBezTo>
                <a:cubicBezTo>
                  <a:pt x="10439400" y="1414471"/>
                  <a:pt x="10752129" y="1727200"/>
                  <a:pt x="11137900" y="1727200"/>
                </a:cubicBezTo>
                <a:cubicBezTo>
                  <a:pt x="11523671" y="1727200"/>
                  <a:pt x="11836400" y="1414471"/>
                  <a:pt x="11836400" y="1028700"/>
                </a:cubicBezTo>
                <a:cubicBezTo>
                  <a:pt x="11836400" y="642929"/>
                  <a:pt x="11523671" y="330200"/>
                  <a:pt x="11137900" y="330200"/>
                </a:cubicBezTo>
                <a:close/>
                <a:moveTo>
                  <a:pt x="0" y="0"/>
                </a:moveTo>
                <a:lnTo>
                  <a:pt x="10111323" y="0"/>
                </a:lnTo>
                <a:lnTo>
                  <a:pt x="11783477" y="0"/>
                </a:ln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1E553B-FD8D-4751-A18E-4BB91CE7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B39A00-439B-4350-AD8C-21A2FE81A7D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88010-691F-4A02-A4E7-DC5AE95F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64C373-E169-4FC9-B70D-58CA7C20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2CA1919-0163-4E01-A836-7336918BF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4588" y="4114483"/>
            <a:ext cx="9902825" cy="170816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7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H2 Titel der Präsentation 37pt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24E48EC-3D4D-41EE-8965-2B057D8615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4588" y="3648074"/>
            <a:ext cx="4862512" cy="257176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046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_6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1E553B-FD8D-4751-A18E-4BB91CE7E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B39A00-439B-4350-AD8C-21A2FE81A7D4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688010-691F-4A02-A4E7-DC5AE95F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C64C373-E169-4FC9-B70D-58CA7C20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A2CA1919-0163-4E01-A836-7336918BF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44588" y="4114483"/>
            <a:ext cx="9902825" cy="170816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37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H2 Titel der Präsentation 37pt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24E48EC-3D4D-41EE-8965-2B057D8615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4588" y="3648074"/>
            <a:ext cx="4862512" cy="257176"/>
          </a:xfrm>
          <a:solidFill>
            <a:schemeClr val="tx1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52519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1D0183-33D9-43CA-9BE9-C86E4EDD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545B-2C49-44E4-96EA-E42A09BC4CFF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C39D17-3061-4378-BF14-3E41813B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4D6A24-8B91-4794-A08E-6E664C10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BA184B2A-6BE5-4539-82FC-EF767E4328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365719" cy="6857143"/>
          </a:xfr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FBFD7C9-262E-49FE-8F37-8733681951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66000" y="2458801"/>
            <a:ext cx="3708000" cy="3491150"/>
          </a:xfrm>
        </p:spPr>
        <p:txBody>
          <a:bodyPr lIns="46800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DB160215-F1C5-B96C-1BD0-EB92CE8C13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1999" y="1766565"/>
            <a:ext cx="3708000" cy="360000"/>
          </a:xfrm>
        </p:spPr>
        <p:txBody>
          <a:bodyPr lIns="468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H4 Headline 25pt</a:t>
            </a:r>
          </a:p>
        </p:txBody>
      </p:sp>
    </p:spTree>
    <p:extLst>
      <p:ext uri="{BB962C8B-B14F-4D97-AF65-F5344CB8AC3E}">
        <p14:creationId xmlns:p14="http://schemas.microsoft.com/office/powerpoint/2010/main" val="33835195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FA33CDC-1019-40D2-BAA7-12F9710D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1F6A3386-BAEC-46B8-BF3F-8B3A0CBF6D1C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1DF3D1-E98F-4C7D-997E-30D2C5EC9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1E0672-A9CD-4104-9070-17323B7F0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C88C063E-4974-4C0E-9CC9-B7EAE10F1E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4900" y="1267199"/>
            <a:ext cx="4879975" cy="2880000"/>
          </a:xfrm>
        </p:spPr>
        <p:txBody>
          <a:bodyPr lIns="468000" anchor="b" anchorCtr="0"/>
          <a:lstStyle>
            <a:lvl1pPr marL="0" indent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DE" dirty="0"/>
              <a:t>Fließtext 30pt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8E6FDCB-963F-4E92-87ED-37DCDF916C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2823" y="4906418"/>
            <a:ext cx="4879976" cy="306000"/>
          </a:xfrm>
        </p:spPr>
        <p:txBody>
          <a:bodyPr lIns="468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Name Nachname, Position 20pt</a:t>
            </a:r>
          </a:p>
        </p:txBody>
      </p:sp>
      <p:sp>
        <p:nvSpPr>
          <p:cNvPr id="13" name="Bildplatzhalter 15">
            <a:extLst>
              <a:ext uri="{FF2B5EF4-FFF2-40B4-BE49-F238E27FC236}">
                <a16:creationId xmlns:a16="http://schemas.microsoft.com/office/drawing/2014/main" id="{6C0FECF3-D9E5-421E-B5FA-3E8A3FC7F3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0248" y="611541"/>
            <a:ext cx="5472112" cy="5608284"/>
          </a:xfrm>
          <a:pattFill prst="pct8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8EF0E6DD-F291-3D2C-5A7E-2ECC0245452B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1253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1D0183-33D9-43CA-9BE9-C86E4EDD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15321-EA9C-4C65-97A4-974403B1D84A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C39D17-3061-4378-BF14-3E41813B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4D6A24-8B91-4794-A08E-6E664C10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9FBFD7C9-262E-49FE-8F37-8733681951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4800" y="2458801"/>
            <a:ext cx="4885099" cy="3491150"/>
          </a:xfrm>
        </p:spPr>
        <p:txBody>
          <a:bodyPr lIns="46800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Bildplatzhalter 8">
            <a:extLst>
              <a:ext uri="{FF2B5EF4-FFF2-40B4-BE49-F238E27FC236}">
                <a16:creationId xmlns:a16="http://schemas.microsoft.com/office/drawing/2014/main" id="{812AB794-FCA2-440C-9E01-3791811C793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3888" y="639763"/>
            <a:ext cx="4806941" cy="5580062"/>
          </a:xfr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2" name="Textplatzhalter 12">
            <a:extLst>
              <a:ext uri="{FF2B5EF4-FFF2-40B4-BE49-F238E27FC236}">
                <a16:creationId xmlns:a16="http://schemas.microsoft.com/office/drawing/2014/main" id="{5C28E4BC-3FE0-F6BB-4298-D06FC1D141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800" y="1766565"/>
            <a:ext cx="3708000" cy="360000"/>
          </a:xfrm>
        </p:spPr>
        <p:txBody>
          <a:bodyPr lIns="46800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H4 Headline 25pt</a:t>
            </a:r>
          </a:p>
        </p:txBody>
      </p:sp>
    </p:spTree>
    <p:extLst>
      <p:ext uri="{BB962C8B-B14F-4D97-AF65-F5344CB8AC3E}">
        <p14:creationId xmlns:p14="http://schemas.microsoft.com/office/powerpoint/2010/main" val="4549599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1D0183-33D9-43CA-9BE9-C86E4EDD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68E12-405A-48FF-9E3C-B1664E30C06D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CC39D17-3061-4378-BF14-3E41813B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4D6A24-8B91-4794-A08E-6E664C102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BA184B2A-6BE5-4539-82FC-EF767E4328E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3888" y="1475165"/>
            <a:ext cx="5383211" cy="4474785"/>
          </a:xfr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Bild per Drag &amp; Drop einfügen</a:t>
            </a:r>
          </a:p>
        </p:txBody>
      </p:sp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8FAF6E58-2E96-4BEF-A403-41E9E8B0D4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7" y="896939"/>
            <a:ext cx="10438911" cy="3600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04DB7BB0-837E-4398-B691-5EE39978F4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887" y="5949950"/>
            <a:ext cx="5383212" cy="270000"/>
          </a:xfrm>
        </p:spPr>
        <p:txBody>
          <a:bodyPr bIns="36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1E94696-3394-4818-A983-A4EF7DCADF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4901" y="5949950"/>
            <a:ext cx="5383212" cy="270000"/>
          </a:xfrm>
        </p:spPr>
        <p:txBody>
          <a:bodyPr bIns="36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388CCD84-E7FC-0657-EE41-5A24CE0EB92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84899" y="1475165"/>
            <a:ext cx="5383212" cy="4474785"/>
          </a:xfrm>
          <a:custGeom>
            <a:avLst/>
            <a:gdLst>
              <a:gd name="connsiteX0" fmla="*/ 0 w 5383212"/>
              <a:gd name="connsiteY0" fmla="*/ 0 h 4474785"/>
              <a:gd name="connsiteX1" fmla="*/ 4419938 w 5383212"/>
              <a:gd name="connsiteY1" fmla="*/ 0 h 4474785"/>
              <a:gd name="connsiteX2" fmla="*/ 4459087 w 5383212"/>
              <a:gd name="connsiteY2" fmla="*/ 47449 h 4474785"/>
              <a:gd name="connsiteX3" fmla="*/ 4953001 w 5383212"/>
              <a:gd name="connsiteY3" fmla="*/ 252035 h 4474785"/>
              <a:gd name="connsiteX4" fmla="*/ 5343539 w 5383212"/>
              <a:gd name="connsiteY4" fmla="*/ 132742 h 4474785"/>
              <a:gd name="connsiteX5" fmla="*/ 5383212 w 5383212"/>
              <a:gd name="connsiteY5" fmla="*/ 100009 h 4474785"/>
              <a:gd name="connsiteX6" fmla="*/ 5383212 w 5383212"/>
              <a:gd name="connsiteY6" fmla="*/ 4474785 h 4474785"/>
              <a:gd name="connsiteX7" fmla="*/ 0 w 5383212"/>
              <a:gd name="connsiteY7" fmla="*/ 4474785 h 447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3212" h="4474785">
                <a:moveTo>
                  <a:pt x="0" y="0"/>
                </a:moveTo>
                <a:lnTo>
                  <a:pt x="4419938" y="0"/>
                </a:lnTo>
                <a:lnTo>
                  <a:pt x="4459087" y="47449"/>
                </a:lnTo>
                <a:cubicBezTo>
                  <a:pt x="4585490" y="173853"/>
                  <a:pt x="4760115" y="252035"/>
                  <a:pt x="4953001" y="252035"/>
                </a:cubicBezTo>
                <a:cubicBezTo>
                  <a:pt x="5097665" y="252035"/>
                  <a:pt x="5232058" y="208058"/>
                  <a:pt x="5343539" y="132742"/>
                </a:cubicBezTo>
                <a:lnTo>
                  <a:pt x="5383212" y="100009"/>
                </a:lnTo>
                <a:lnTo>
                  <a:pt x="5383212" y="4474785"/>
                </a:lnTo>
                <a:lnTo>
                  <a:pt x="0" y="4474785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</p:spTree>
    <p:extLst>
      <p:ext uri="{BB962C8B-B14F-4D97-AF65-F5344CB8AC3E}">
        <p14:creationId xmlns:p14="http://schemas.microsoft.com/office/powerpoint/2010/main" val="14065456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AFB2A96-7531-4022-9942-41D51F207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DEE5-77B3-41E9-BF70-691F90B9DE08}" type="datetime1">
              <a:rPr lang="de-DE" smtClean="0"/>
              <a:t>28.02.2024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7CBEC0-624E-48DF-8A12-2A4A94E0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C99E68-2AC8-4999-9900-69E38377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7DA3772E-72B1-4431-97D4-0A1EC907D9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49950"/>
            <a:ext cx="10962000" cy="270000"/>
          </a:xfrm>
        </p:spPr>
        <p:txBody>
          <a:bodyPr bIns="3600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  <p:sp>
        <p:nvSpPr>
          <p:cNvPr id="2" name="Bildplatzhalter 1">
            <a:extLst>
              <a:ext uri="{FF2B5EF4-FFF2-40B4-BE49-F238E27FC236}">
                <a16:creationId xmlns:a16="http://schemas.microsoft.com/office/drawing/2014/main" id="{D3F033F0-17F0-C358-A969-49D9E0771A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84238" y="884238"/>
            <a:ext cx="10432093" cy="5065712"/>
          </a:xfrm>
          <a:custGeom>
            <a:avLst/>
            <a:gdLst>
              <a:gd name="connsiteX0" fmla="*/ 0 w 10432093"/>
              <a:gd name="connsiteY0" fmla="*/ 0 h 5065712"/>
              <a:gd name="connsiteX1" fmla="*/ 9570498 w 10432093"/>
              <a:gd name="connsiteY1" fmla="*/ 0 h 5065712"/>
              <a:gd name="connsiteX2" fmla="*/ 9569353 w 10432093"/>
              <a:gd name="connsiteY2" fmla="*/ 3690 h 5065712"/>
              <a:gd name="connsiteX3" fmla="*/ 9555162 w 10432093"/>
              <a:gd name="connsiteY3" fmla="*/ 144462 h 5065712"/>
              <a:gd name="connsiteX4" fmla="*/ 10253662 w 10432093"/>
              <a:gd name="connsiteY4" fmla="*/ 842962 h 5065712"/>
              <a:gd name="connsiteX5" fmla="*/ 10394434 w 10432093"/>
              <a:gd name="connsiteY5" fmla="*/ 828771 h 5065712"/>
              <a:gd name="connsiteX6" fmla="*/ 10432093 w 10432093"/>
              <a:gd name="connsiteY6" fmla="*/ 817081 h 5065712"/>
              <a:gd name="connsiteX7" fmla="*/ 10432093 w 10432093"/>
              <a:gd name="connsiteY7" fmla="*/ 5065712 h 5065712"/>
              <a:gd name="connsiteX8" fmla="*/ 0 w 10432093"/>
              <a:gd name="connsiteY8" fmla="*/ 5065712 h 506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2093" h="5065712">
                <a:moveTo>
                  <a:pt x="0" y="0"/>
                </a:moveTo>
                <a:lnTo>
                  <a:pt x="9570498" y="0"/>
                </a:lnTo>
                <a:lnTo>
                  <a:pt x="9569353" y="3690"/>
                </a:lnTo>
                <a:cubicBezTo>
                  <a:pt x="9560048" y="49161"/>
                  <a:pt x="9555162" y="96241"/>
                  <a:pt x="9555162" y="144462"/>
                </a:cubicBezTo>
                <a:cubicBezTo>
                  <a:pt x="9555162" y="530233"/>
                  <a:pt x="9867891" y="842962"/>
                  <a:pt x="10253662" y="842962"/>
                </a:cubicBezTo>
                <a:cubicBezTo>
                  <a:pt x="10301883" y="842962"/>
                  <a:pt x="10348963" y="838076"/>
                  <a:pt x="10394434" y="828771"/>
                </a:cubicBezTo>
                <a:lnTo>
                  <a:pt x="10432093" y="817081"/>
                </a:lnTo>
                <a:lnTo>
                  <a:pt x="10432093" y="5065712"/>
                </a:lnTo>
                <a:lnTo>
                  <a:pt x="0" y="5065712"/>
                </a:lnTo>
                <a:close/>
              </a:path>
            </a:pathLst>
          </a:custGeo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</a:lstStyle>
          <a:p>
            <a:r>
              <a:rPr lang="de-DE"/>
              <a:t>Bild per Drag &amp; Drop einfügen</a:t>
            </a:r>
          </a:p>
        </p:txBody>
      </p:sp>
      <p:sp>
        <p:nvSpPr>
          <p:cNvPr id="6" name="Rechteck 8">
            <a:extLst>
              <a:ext uri="{FF2B5EF4-FFF2-40B4-BE49-F238E27FC236}">
                <a16:creationId xmlns:a16="http://schemas.microsoft.com/office/drawing/2014/main" id="{C7BF84CD-33F1-3179-E8FB-B77917133349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54354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071A090-EDC0-4107-A9F7-213A293D2368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799"/>
            <a:ext cx="4873100" cy="1024599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3105149"/>
            <a:ext cx="4873100" cy="2844801"/>
          </a:xfr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15">
            <a:extLst>
              <a:ext uri="{FF2B5EF4-FFF2-40B4-BE49-F238E27FC236}">
                <a16:creationId xmlns:a16="http://schemas.microsoft.com/office/drawing/2014/main" id="{09E67CAE-C548-4C30-ACB8-DA9B24166C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4000" y="2565274"/>
            <a:ext cx="4873100" cy="270000"/>
          </a:xfrm>
        </p:spPr>
        <p:txBody>
          <a:bodyPr bIns="3600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Bildunterschrift, Quelle 10,5pt</a:t>
            </a:r>
          </a:p>
        </p:txBody>
      </p:sp>
    </p:spTree>
    <p:extLst>
      <p:ext uri="{BB962C8B-B14F-4D97-AF65-F5344CB8AC3E}">
        <p14:creationId xmlns:p14="http://schemas.microsoft.com/office/powerpoint/2010/main" val="41880837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E19800B-FB73-47E4-B515-A3375A783CD2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20108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CF77103-D745-488D-8D2C-E03A0C7CE970}" type="datetime1">
              <a:rPr lang="de-DE" smtClean="0"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0309855B-F882-F79A-4656-8B61E24DE2A0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83646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84416CF-9A4E-4D5B-8D2E-8B6B701E4569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37360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_H4_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713B14D2-87B1-45FA-81D6-00D40BDD16B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4A6DE9-10B5-4B50-B37F-A057FA6D3C98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4CC3FF2-3967-4412-AF38-2D65D8C673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72502D96-B672-4E25-871B-153392FE28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FA8E2843-9FC9-4005-9A99-310AA653687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4000" y="1270800"/>
            <a:ext cx="9941186" cy="3600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H4 Headline 25pt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692EDADA-3241-4604-8F5E-112C1AEA11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34000" y="2458801"/>
            <a:ext cx="9941186" cy="3491150"/>
          </a:xfrm>
        </p:spPr>
        <p:txBody>
          <a:bodyPr lIns="0"/>
          <a:lstStyle>
            <a:lvl1pPr marL="712788" indent="-71278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1pPr>
            <a:lvl2pPr marL="982663" indent="-630238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2pPr>
            <a:lvl3pPr marL="1335088" indent="-620713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3pPr>
            <a:lvl4pPr marL="1695450" indent="-619125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4pPr>
            <a:lvl5pPr marL="2047875" indent="-61595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Rechteck 8">
            <a:extLst>
              <a:ext uri="{FF2B5EF4-FFF2-40B4-BE49-F238E27FC236}">
                <a16:creationId xmlns:a16="http://schemas.microsoft.com/office/drawing/2014/main" id="{DCFB1EE1-5541-8539-8173-BA0F35BEE1F1}"/>
              </a:ext>
            </a:extLst>
          </p:cNvPr>
          <p:cNvSpPr/>
          <p:nvPr userDrawn="1"/>
        </p:nvSpPr>
        <p:spPr>
          <a:xfrm>
            <a:off x="623887" y="623889"/>
            <a:ext cx="10944226" cy="5581220"/>
          </a:xfrm>
          <a:custGeom>
            <a:avLst/>
            <a:gdLst>
              <a:gd name="connsiteX0" fmla="*/ 0 w 10944226"/>
              <a:gd name="connsiteY0" fmla="*/ 0 h 5579633"/>
              <a:gd name="connsiteX1" fmla="*/ 10944226 w 10944226"/>
              <a:gd name="connsiteY1" fmla="*/ 0 h 5579633"/>
              <a:gd name="connsiteX2" fmla="*/ 10944226 w 10944226"/>
              <a:gd name="connsiteY2" fmla="*/ 5579633 h 5579633"/>
              <a:gd name="connsiteX3" fmla="*/ 0 w 10944226"/>
              <a:gd name="connsiteY3" fmla="*/ 5579633 h 5579633"/>
              <a:gd name="connsiteX4" fmla="*/ 0 w 10944226"/>
              <a:gd name="connsiteY4" fmla="*/ 0 h 5579633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4226 w 10944226"/>
              <a:gd name="connsiteY2" fmla="*/ 1587 h 5581220"/>
              <a:gd name="connsiteX3" fmla="*/ 10943273 w 10944226"/>
              <a:gd name="connsiteY3" fmla="*/ 1857375 h 5581220"/>
              <a:gd name="connsiteX4" fmla="*/ 10944226 w 10944226"/>
              <a:gd name="connsiteY4" fmla="*/ 5581220 h 5581220"/>
              <a:gd name="connsiteX5" fmla="*/ 0 w 10944226"/>
              <a:gd name="connsiteY5" fmla="*/ 5581220 h 5581220"/>
              <a:gd name="connsiteX6" fmla="*/ 0 w 10944226"/>
              <a:gd name="connsiteY6" fmla="*/ 1587 h 5581220"/>
              <a:gd name="connsiteX0" fmla="*/ 0 w 10944226"/>
              <a:gd name="connsiteY0" fmla="*/ 1587 h 5581220"/>
              <a:gd name="connsiteX1" fmla="*/ 9143048 w 10944226"/>
              <a:gd name="connsiteY1" fmla="*/ 0 h 5581220"/>
              <a:gd name="connsiteX2" fmla="*/ 10943273 w 10944226"/>
              <a:gd name="connsiteY2" fmla="*/ 1857375 h 5581220"/>
              <a:gd name="connsiteX3" fmla="*/ 10944226 w 10944226"/>
              <a:gd name="connsiteY3" fmla="*/ 5581220 h 5581220"/>
              <a:gd name="connsiteX4" fmla="*/ 0 w 10944226"/>
              <a:gd name="connsiteY4" fmla="*/ 5581220 h 5581220"/>
              <a:gd name="connsiteX5" fmla="*/ 0 w 10944226"/>
              <a:gd name="connsiteY5" fmla="*/ 1587 h 5581220"/>
              <a:gd name="connsiteX0" fmla="*/ 10943273 w 10944226"/>
              <a:gd name="connsiteY0" fmla="*/ 1855788 h 5579633"/>
              <a:gd name="connsiteX1" fmla="*/ 10944226 w 10944226"/>
              <a:gd name="connsiteY1" fmla="*/ 5579633 h 5579633"/>
              <a:gd name="connsiteX2" fmla="*/ 0 w 10944226"/>
              <a:gd name="connsiteY2" fmla="*/ 5579633 h 5579633"/>
              <a:gd name="connsiteX3" fmla="*/ 0 w 10944226"/>
              <a:gd name="connsiteY3" fmla="*/ 0 h 5579633"/>
              <a:gd name="connsiteX4" fmla="*/ 9234488 w 10944226"/>
              <a:gd name="connsiteY4" fmla="*/ 89853 h 5579633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144953 w 10944226"/>
              <a:gd name="connsiteY4" fmla="*/ 0 h 5581220"/>
              <a:gd name="connsiteX0" fmla="*/ 10943273 w 10944226"/>
              <a:gd name="connsiteY0" fmla="*/ 1857375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87803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3509 w 10944226"/>
              <a:gd name="connsiteY4" fmla="*/ 0 h 5581220"/>
              <a:gd name="connsiteX0" fmla="*/ 10943273 w 10944226"/>
              <a:gd name="connsiteY0" fmla="*/ 191928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52462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5654 w 10945687"/>
              <a:gd name="connsiteY0" fmla="*/ 652462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5654 w 10945687"/>
              <a:gd name="connsiteY0" fmla="*/ 642937 h 5581220"/>
              <a:gd name="connsiteX1" fmla="*/ 10944226 w 10945687"/>
              <a:gd name="connsiteY1" fmla="*/ 5581220 h 5581220"/>
              <a:gd name="connsiteX2" fmla="*/ 0 w 10945687"/>
              <a:gd name="connsiteY2" fmla="*/ 5581220 h 5581220"/>
              <a:gd name="connsiteX3" fmla="*/ 0 w 10945687"/>
              <a:gd name="connsiteY3" fmla="*/ 1587 h 5581220"/>
              <a:gd name="connsiteX4" fmla="*/ 9025890 w 10945687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025890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85571 w 10944226"/>
              <a:gd name="connsiteY4" fmla="*/ 0 h 5581220"/>
              <a:gd name="connsiteX0" fmla="*/ 10943273 w 10944226"/>
              <a:gd name="connsiteY0" fmla="*/ 642937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10295096 w 10944226"/>
              <a:gd name="connsiteY4" fmla="*/ 0 h 5581220"/>
              <a:gd name="connsiteX0" fmla="*/ 10943273 w 10944226"/>
              <a:gd name="connsiteY0" fmla="*/ 1253728 h 5581220"/>
              <a:gd name="connsiteX1" fmla="*/ 10944226 w 10944226"/>
              <a:gd name="connsiteY1" fmla="*/ 5581220 h 5581220"/>
              <a:gd name="connsiteX2" fmla="*/ 0 w 10944226"/>
              <a:gd name="connsiteY2" fmla="*/ 5581220 h 5581220"/>
              <a:gd name="connsiteX3" fmla="*/ 0 w 10944226"/>
              <a:gd name="connsiteY3" fmla="*/ 1587 h 5581220"/>
              <a:gd name="connsiteX4" fmla="*/ 9695021 w 10944226"/>
              <a:gd name="connsiteY4" fmla="*/ 0 h 558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44226" h="5581220">
                <a:moveTo>
                  <a:pt x="10943273" y="1253728"/>
                </a:moveTo>
                <a:cubicBezTo>
                  <a:pt x="10943591" y="2495010"/>
                  <a:pt x="10943908" y="4339938"/>
                  <a:pt x="10944226" y="5581220"/>
                </a:cubicBezTo>
                <a:lnTo>
                  <a:pt x="0" y="5581220"/>
                </a:lnTo>
                <a:lnTo>
                  <a:pt x="0" y="1587"/>
                </a:lnTo>
                <a:lnTo>
                  <a:pt x="9695021" y="0"/>
                </a:lnTo>
              </a:path>
            </a:pathLst>
          </a:cu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139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4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image" Target="../media/image3.sv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87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3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29" Type="http://schemas.openxmlformats.org/officeDocument/2006/relationships/slideLayout" Target="../slideLayouts/slideLayout95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32" Type="http://schemas.openxmlformats.org/officeDocument/2006/relationships/slideLayout" Target="../slideLayouts/slideLayout98.xml"/><Relationship Id="rId37" Type="http://schemas.openxmlformats.org/officeDocument/2006/relationships/image" Target="../media/image13.svg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4.xml"/><Relationship Id="rId36" Type="http://schemas.openxmlformats.org/officeDocument/2006/relationships/image" Target="../media/image12.png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31" Type="http://schemas.openxmlformats.org/officeDocument/2006/relationships/slideLayout" Target="../slideLayouts/slideLayout97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Relationship Id="rId27" Type="http://schemas.openxmlformats.org/officeDocument/2006/relationships/slideLayout" Target="../slideLayouts/slideLayout93.xml"/><Relationship Id="rId30" Type="http://schemas.openxmlformats.org/officeDocument/2006/relationships/slideLayout" Target="../slideLayouts/slideLayout96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image" Target="../media/image3.svg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4E05C84-BB94-4900-96A8-3EDE4C3B7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00" y="1272277"/>
            <a:ext cx="9936000" cy="6412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1938E0-5EA2-4C33-AD9F-7A50A727A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4899" y="6219825"/>
            <a:ext cx="6007100" cy="638175"/>
          </a:xfrm>
          <a:prstGeom prst="rect">
            <a:avLst/>
          </a:prstGeom>
        </p:spPr>
        <p:txBody>
          <a:bodyPr vert="horz" lIns="0" tIns="0" rIns="612000" bIns="0" rtlCol="0" anchor="ctr"/>
          <a:lstStyle>
            <a:lvl1pPr algn="r">
              <a:defRPr sz="1200" b="1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fld id="{FE4CE252-D09D-4A3E-B36A-3963C651607B}" type="datetime1">
              <a:rPr lang="de-DE" smtClean="0"/>
              <a:pPr/>
              <a:t>28.02.2024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87799D-16B1-4BDA-9F46-F8668BB65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2"/>
            <a:ext cx="11062800" cy="627062"/>
          </a:xfrm>
          <a:prstGeom prst="rect">
            <a:avLst/>
          </a:prstGeom>
        </p:spPr>
        <p:txBody>
          <a:bodyPr vert="horz" lIns="612000" tIns="0" rIns="0" bIns="0" rtlCol="0" anchor="ctr"/>
          <a:lstStyle>
            <a:lvl1pPr algn="l"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62107D-DCE2-4137-8B45-FBBCE593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9825"/>
            <a:ext cx="6007100" cy="637746"/>
          </a:xfrm>
          <a:prstGeom prst="rect">
            <a:avLst/>
          </a:prstGeom>
        </p:spPr>
        <p:txBody>
          <a:bodyPr vert="horz" lIns="612000" tIns="0" rIns="0" bIns="0" rtlCol="0" anchor="ctr"/>
          <a:lstStyle>
            <a:lvl1pPr algn="l"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B4E729F-7CDB-4838-98D5-377D516EB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4000" y="2021076"/>
            <a:ext cx="9936000" cy="39288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1AFFEB6-3B82-566B-6AE4-1A70CE4E3143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0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47" r:id="rId7"/>
    <p:sldLayoutId id="2147483751" r:id="rId8"/>
    <p:sldLayoutId id="2147483729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49" r:id="rId20"/>
    <p:sldLayoutId id="2147483750" r:id="rId21"/>
    <p:sldLayoutId id="2147483728" r:id="rId22"/>
    <p:sldLayoutId id="2147483748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</p:sldLayoutIdLst>
  <p:hf hdr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45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712788" indent="-712788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7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82663" indent="-630238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35088" indent="-620713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95450" indent="-619125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47875" indent="-615950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7287">
          <p15:clr>
            <a:srgbClr val="9FCC3B"/>
          </p15:clr>
        </p15:guide>
        <p15:guide id="11" orient="horz" pos="799">
          <p15:clr>
            <a:srgbClr val="9FCC3B"/>
          </p15:clr>
        </p15:guide>
        <p15:guide id="14" orient="horz" pos="3748">
          <p15:clr>
            <a:srgbClr val="9FCC3B"/>
          </p15:clr>
        </p15:guide>
        <p15:guide id="17" pos="2196">
          <p15:clr>
            <a:srgbClr val="9FCC3B"/>
          </p15:clr>
        </p15:guide>
        <p15:guide id="18" pos="2309">
          <p15:clr>
            <a:srgbClr val="9FCC3B"/>
          </p15:clr>
        </p15:guide>
        <p15:guide id="21" pos="3784">
          <p15:clr>
            <a:srgbClr val="9FCC3B"/>
          </p15:clr>
        </p15:guide>
        <p15:guide id="22" pos="3896">
          <p15:clr>
            <a:srgbClr val="9FCC3B"/>
          </p15:clr>
        </p15:guide>
        <p15:guide id="23" pos="5371">
          <p15:clr>
            <a:srgbClr val="9FCC3B"/>
          </p15:clr>
        </p15:guide>
        <p15:guide id="24" pos="5484">
          <p15:clr>
            <a:srgbClr val="9FCC3B"/>
          </p15:clr>
        </p15:guide>
        <p15:guide id="25" pos="3840">
          <p15:clr>
            <a:srgbClr val="9FCC3B"/>
          </p15:clr>
        </p15:guide>
        <p15:guide id="26" pos="711">
          <p15:clr>
            <a:srgbClr val="9FCC3B"/>
          </p15:clr>
        </p15:guide>
        <p15:guide id="27" pos="393">
          <p15:clr>
            <a:srgbClr val="9FCC3B"/>
          </p15:clr>
        </p15:guide>
        <p15:guide id="28" orient="horz" pos="395" userDrawn="1">
          <p15:clr>
            <a:srgbClr val="9FCC3B"/>
          </p15:clr>
        </p15:guide>
        <p15:guide id="29" pos="6970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1938E0-5EA2-4C33-AD9F-7A50A727A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4899" y="6219825"/>
            <a:ext cx="6007100" cy="638175"/>
          </a:xfrm>
          <a:prstGeom prst="rect">
            <a:avLst/>
          </a:prstGeom>
        </p:spPr>
        <p:txBody>
          <a:bodyPr vert="horz" lIns="0" tIns="0" rIns="612000" bIns="0" rtlCol="0" anchor="ctr"/>
          <a:lstStyle>
            <a:lvl1pPr algn="r">
              <a:defRPr sz="1200" b="1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fld id="{FE4CE252-D09D-4A3E-B36A-3963C651607B}" type="datetime1">
              <a:rPr lang="de-DE" smtClean="0"/>
              <a:pPr/>
              <a:t>28.02.2024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87799D-16B1-4BDA-9F46-F8668BB65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2"/>
            <a:ext cx="11062800" cy="627062"/>
          </a:xfrm>
          <a:prstGeom prst="rect">
            <a:avLst/>
          </a:prstGeom>
        </p:spPr>
        <p:txBody>
          <a:bodyPr vert="horz" lIns="612000" tIns="0" rIns="0" bIns="0" rtlCol="0" anchor="ctr"/>
          <a:lstStyle>
            <a:lvl1pPr algn="l"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62107D-DCE2-4137-8B45-FBBCE593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9825"/>
            <a:ext cx="6007100" cy="637746"/>
          </a:xfrm>
          <a:prstGeom prst="rect">
            <a:avLst/>
          </a:prstGeom>
        </p:spPr>
        <p:txBody>
          <a:bodyPr vert="horz" lIns="612000" tIns="0" rIns="0" bIns="0" rtlCol="0" anchor="ctr"/>
          <a:lstStyle>
            <a:lvl1pPr algn="l"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platzhalter 1">
            <a:extLst>
              <a:ext uri="{FF2B5EF4-FFF2-40B4-BE49-F238E27FC236}">
                <a16:creationId xmlns:a16="http://schemas.microsoft.com/office/drawing/2014/main" id="{7190D06D-E459-2342-8333-6589C766C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00" y="1272277"/>
            <a:ext cx="9936000" cy="6412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221F02FD-E41D-784F-9BB3-3147C5AE6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4000" y="2021076"/>
            <a:ext cx="9936000" cy="39288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D91AF28-498C-1AB1-261D-60FF669BFA61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6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  <p:sldLayoutId id="2147483776" r:id="rId24"/>
    <p:sldLayoutId id="2147483777" r:id="rId25"/>
    <p:sldLayoutId id="2147483778" r:id="rId26"/>
    <p:sldLayoutId id="2147483779" r:id="rId27"/>
    <p:sldLayoutId id="2147483780" r:id="rId28"/>
    <p:sldLayoutId id="2147483781" r:id="rId29"/>
    <p:sldLayoutId id="2147483782" r:id="rId30"/>
    <p:sldLayoutId id="2147483783" r:id="rId31"/>
    <p:sldLayoutId id="2147483784" r:id="rId32"/>
    <p:sldLayoutId id="2147483785" r:id="rId33"/>
  </p:sldLayoutIdLst>
  <p:hf hdr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45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712788" indent="-712788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7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82663" indent="-630238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35088" indent="-620713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95450" indent="-619125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47875" indent="-615950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7287">
          <p15:clr>
            <a:srgbClr val="9FCC3B"/>
          </p15:clr>
        </p15:guide>
        <p15:guide id="11" orient="horz" pos="799">
          <p15:clr>
            <a:srgbClr val="9FCC3B"/>
          </p15:clr>
        </p15:guide>
        <p15:guide id="14" orient="horz" pos="3748">
          <p15:clr>
            <a:srgbClr val="9FCC3B"/>
          </p15:clr>
        </p15:guide>
        <p15:guide id="17" pos="2196">
          <p15:clr>
            <a:srgbClr val="9FCC3B"/>
          </p15:clr>
        </p15:guide>
        <p15:guide id="18" pos="2309">
          <p15:clr>
            <a:srgbClr val="9FCC3B"/>
          </p15:clr>
        </p15:guide>
        <p15:guide id="21" pos="3784">
          <p15:clr>
            <a:srgbClr val="9FCC3B"/>
          </p15:clr>
        </p15:guide>
        <p15:guide id="22" pos="3896">
          <p15:clr>
            <a:srgbClr val="9FCC3B"/>
          </p15:clr>
        </p15:guide>
        <p15:guide id="23" pos="5371">
          <p15:clr>
            <a:srgbClr val="9FCC3B"/>
          </p15:clr>
        </p15:guide>
        <p15:guide id="24" pos="5484">
          <p15:clr>
            <a:srgbClr val="9FCC3B"/>
          </p15:clr>
        </p15:guide>
        <p15:guide id="25" pos="3840">
          <p15:clr>
            <a:srgbClr val="9FCC3B"/>
          </p15:clr>
        </p15:guide>
        <p15:guide id="26" pos="711">
          <p15:clr>
            <a:srgbClr val="9FCC3B"/>
          </p15:clr>
        </p15:guide>
        <p15:guide id="27" pos="393">
          <p15:clr>
            <a:srgbClr val="9FCC3B"/>
          </p15:clr>
        </p15:guide>
        <p15:guide id="28" orient="horz" pos="395">
          <p15:clr>
            <a:srgbClr val="9FCC3B"/>
          </p15:clr>
        </p15:guide>
        <p15:guide id="29" pos="6970">
          <p15:clr>
            <a:srgbClr val="9FCC3B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4E05C84-BB94-4900-96A8-3EDE4C3B7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00" y="1272277"/>
            <a:ext cx="9936000" cy="6412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1938E0-5EA2-4C33-AD9F-7A50A727A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4899" y="6219825"/>
            <a:ext cx="6007100" cy="638175"/>
          </a:xfrm>
          <a:prstGeom prst="rect">
            <a:avLst/>
          </a:prstGeom>
        </p:spPr>
        <p:txBody>
          <a:bodyPr vert="horz" lIns="0" tIns="0" rIns="612000" bIns="0" rtlCol="0" anchor="ctr"/>
          <a:lstStyle>
            <a:lvl1pPr algn="r">
              <a:defRPr sz="1200" b="1" i="0">
                <a:solidFill>
                  <a:schemeClr val="accent5"/>
                </a:solidFill>
                <a:latin typeface="Arial" panose="020B0604020202020204" pitchFamily="34" charset="0"/>
              </a:defRPr>
            </a:lvl1pPr>
          </a:lstStyle>
          <a:p>
            <a:fld id="{FE4CE252-D09D-4A3E-B36A-3963C651607B}" type="datetime1">
              <a:rPr lang="de-DE" smtClean="0"/>
              <a:pPr/>
              <a:t>28.02.2024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87799D-16B1-4BDA-9F46-F8668BB65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2"/>
            <a:ext cx="11062800" cy="627062"/>
          </a:xfrm>
          <a:prstGeom prst="rect">
            <a:avLst/>
          </a:prstGeom>
        </p:spPr>
        <p:txBody>
          <a:bodyPr vert="horz" lIns="612000" tIns="0" rIns="0" bIns="0" rtlCol="0" anchor="ctr"/>
          <a:lstStyle>
            <a:lvl1pPr algn="l"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Presentation</a:t>
            </a:r>
            <a:r>
              <a:rPr lang="de-DE" dirty="0"/>
              <a:t> 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62107D-DCE2-4137-8B45-FBBCE593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9825"/>
            <a:ext cx="6007100" cy="637746"/>
          </a:xfrm>
          <a:prstGeom prst="rect">
            <a:avLst/>
          </a:prstGeom>
        </p:spPr>
        <p:txBody>
          <a:bodyPr vert="horz" lIns="612000" tIns="0" rIns="0" bIns="0" rtlCol="0" anchor="ctr"/>
          <a:lstStyle>
            <a:lvl1pPr algn="l"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B4E729F-7CDB-4838-98D5-377D516EB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4000" y="2021076"/>
            <a:ext cx="9936000" cy="39288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75CF67-8C51-AC5F-AD88-C9C3686CC804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11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  <p:sldLayoutId id="2147483819" r:id="rId33"/>
  </p:sldLayoutIdLst>
  <p:hf hdr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45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712788" indent="-712788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7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82663" indent="-630238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35088" indent="-620713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95450" indent="-619125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47875" indent="-615950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tabLst/>
        <a:defRPr sz="2000" kern="1200">
          <a:solidFill>
            <a:schemeClr val="accent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7287">
          <p15:clr>
            <a:srgbClr val="9FCC3B"/>
          </p15:clr>
        </p15:guide>
        <p15:guide id="11" orient="horz" pos="799">
          <p15:clr>
            <a:srgbClr val="9FCC3B"/>
          </p15:clr>
        </p15:guide>
        <p15:guide id="14" orient="horz" pos="3748">
          <p15:clr>
            <a:srgbClr val="9FCC3B"/>
          </p15:clr>
        </p15:guide>
        <p15:guide id="17" pos="2196">
          <p15:clr>
            <a:srgbClr val="9FCC3B"/>
          </p15:clr>
        </p15:guide>
        <p15:guide id="18" pos="2309">
          <p15:clr>
            <a:srgbClr val="9FCC3B"/>
          </p15:clr>
        </p15:guide>
        <p15:guide id="21" pos="3784">
          <p15:clr>
            <a:srgbClr val="9FCC3B"/>
          </p15:clr>
        </p15:guide>
        <p15:guide id="22" pos="3896">
          <p15:clr>
            <a:srgbClr val="9FCC3B"/>
          </p15:clr>
        </p15:guide>
        <p15:guide id="23" pos="5371">
          <p15:clr>
            <a:srgbClr val="9FCC3B"/>
          </p15:clr>
        </p15:guide>
        <p15:guide id="24" pos="5484">
          <p15:clr>
            <a:srgbClr val="9FCC3B"/>
          </p15:clr>
        </p15:guide>
        <p15:guide id="25" pos="3840">
          <p15:clr>
            <a:srgbClr val="9FCC3B"/>
          </p15:clr>
        </p15:guide>
        <p15:guide id="26" pos="711">
          <p15:clr>
            <a:srgbClr val="9FCC3B"/>
          </p15:clr>
        </p15:guide>
        <p15:guide id="27" pos="393">
          <p15:clr>
            <a:srgbClr val="9FCC3B"/>
          </p15:clr>
        </p15:guide>
        <p15:guide id="28" orient="horz" pos="395">
          <p15:clr>
            <a:srgbClr val="9FCC3B"/>
          </p15:clr>
        </p15:guide>
        <p15:guide id="29" pos="6970">
          <p15:clr>
            <a:srgbClr val="9FCC3B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1938E0-5EA2-4C33-AD9F-7A50A727A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4899" y="6219825"/>
            <a:ext cx="6007100" cy="638175"/>
          </a:xfrm>
          <a:prstGeom prst="rect">
            <a:avLst/>
          </a:prstGeom>
        </p:spPr>
        <p:txBody>
          <a:bodyPr vert="horz" lIns="0" tIns="0" rIns="612000" bIns="0" rtlCol="0" anchor="ctr"/>
          <a:lstStyle>
            <a:lvl1pPr algn="r"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8AB3F07-B5FF-4AF4-BCFD-59B73BE95DAC}" type="datetime1">
              <a:rPr lang="de-DE" smtClean="0"/>
              <a:pPr/>
              <a:t>28.02.2024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D87799D-16B1-4BDA-9F46-F8668BB65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2"/>
            <a:ext cx="11062800" cy="627062"/>
          </a:xfrm>
          <a:prstGeom prst="rect">
            <a:avLst/>
          </a:prstGeom>
        </p:spPr>
        <p:txBody>
          <a:bodyPr vert="horz" lIns="612000" tIns="0" rIns="0" bIns="0" rtlCol="0" anchor="ctr"/>
          <a:lstStyle>
            <a:lvl1pPr algn="l"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 der Präsentation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62107D-DCE2-4137-8B45-FBBCE593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219825"/>
            <a:ext cx="6007100" cy="637746"/>
          </a:xfrm>
          <a:prstGeom prst="rect">
            <a:avLst/>
          </a:prstGeom>
        </p:spPr>
        <p:txBody>
          <a:bodyPr vert="horz" lIns="612000" tIns="0" rIns="0" bIns="0" rtlCol="0" anchor="ctr"/>
          <a:lstStyle>
            <a:lvl1pPr algn="l"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41A0B49-8274-4492-8111-5E558BE9596A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A618B80-6EB7-2B30-2FBB-B75F4ED2F1F5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2342" y="0"/>
            <a:ext cx="2099657" cy="20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18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</p:sldLayoutIdLst>
  <p:hf hdr="0"/>
  <p:txStyles>
    <p:titleStyle>
      <a:lvl1pPr algn="l" defTabSz="914400" rtl="0" eaLnBrk="1" latinLnBrk="0" hangingPunct="1">
        <a:lnSpc>
          <a:spcPts val="5000"/>
        </a:lnSpc>
        <a:spcBef>
          <a:spcPct val="0"/>
        </a:spcBef>
        <a:buNone/>
        <a:defRPr sz="45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34988" indent="-534988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70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400" kern="1200">
          <a:solidFill>
            <a:schemeClr val="tx2"/>
          </a:solidFill>
          <a:latin typeface="+mj-lt"/>
          <a:ea typeface="+mn-ea"/>
          <a:cs typeface="+mn-cs"/>
        </a:defRPr>
      </a:lvl1pPr>
      <a:lvl2pPr marL="714375" indent="-361950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400" kern="1200">
          <a:solidFill>
            <a:schemeClr val="tx2"/>
          </a:solidFill>
          <a:latin typeface="+mj-lt"/>
          <a:ea typeface="+mn-ea"/>
          <a:cs typeface="+mn-cs"/>
        </a:defRPr>
      </a:lvl2pPr>
      <a:lvl3pPr marL="1076325" indent="-361950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400" kern="1200">
          <a:solidFill>
            <a:schemeClr val="tx2"/>
          </a:solidFill>
          <a:latin typeface="+mj-lt"/>
          <a:ea typeface="+mn-ea"/>
          <a:cs typeface="+mn-cs"/>
        </a:defRPr>
      </a:lvl3pPr>
      <a:lvl4pPr marL="1438275" indent="-361950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400" kern="1200">
          <a:solidFill>
            <a:schemeClr val="tx2"/>
          </a:solidFill>
          <a:latin typeface="+mj-lt"/>
          <a:ea typeface="+mn-ea"/>
          <a:cs typeface="+mn-cs"/>
        </a:defRPr>
      </a:lvl4pPr>
      <a:lvl5pPr marL="1793875" indent="-361950" algn="l" defTabSz="914400" rtl="0" eaLnBrk="1" latinLnBrk="0" hangingPunct="1">
        <a:lnSpc>
          <a:spcPts val="2100"/>
        </a:lnSpc>
        <a:spcBef>
          <a:spcPts val="2100"/>
        </a:spcBef>
        <a:spcAft>
          <a:spcPts val="0"/>
        </a:spcAft>
        <a:buSzPct val="50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4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7287">
          <p15:clr>
            <a:srgbClr val="9FCC3B"/>
          </p15:clr>
        </p15:guide>
        <p15:guide id="11" orient="horz" pos="799">
          <p15:clr>
            <a:srgbClr val="9FCC3B"/>
          </p15:clr>
        </p15:guide>
        <p15:guide id="14" orient="horz" pos="3748">
          <p15:clr>
            <a:srgbClr val="9FCC3B"/>
          </p15:clr>
        </p15:guide>
        <p15:guide id="17" pos="2196">
          <p15:clr>
            <a:srgbClr val="9FCC3B"/>
          </p15:clr>
        </p15:guide>
        <p15:guide id="18" pos="2309">
          <p15:clr>
            <a:srgbClr val="9FCC3B"/>
          </p15:clr>
        </p15:guide>
        <p15:guide id="21" pos="3784">
          <p15:clr>
            <a:srgbClr val="9FCC3B"/>
          </p15:clr>
        </p15:guide>
        <p15:guide id="22" pos="3896">
          <p15:clr>
            <a:srgbClr val="9FCC3B"/>
          </p15:clr>
        </p15:guide>
        <p15:guide id="23" pos="5371">
          <p15:clr>
            <a:srgbClr val="9FCC3B"/>
          </p15:clr>
        </p15:guide>
        <p15:guide id="24" pos="5484">
          <p15:clr>
            <a:srgbClr val="9FCC3B"/>
          </p15:clr>
        </p15:guide>
        <p15:guide id="25" pos="3840">
          <p15:clr>
            <a:srgbClr val="9FCC3B"/>
          </p15:clr>
        </p15:guide>
        <p15:guide id="26" pos="711">
          <p15:clr>
            <a:srgbClr val="9FCC3B"/>
          </p15:clr>
        </p15:guide>
        <p15:guide id="27" pos="393">
          <p15:clr>
            <a:srgbClr val="9FCC3B"/>
          </p15:clr>
        </p15:guide>
        <p15:guide id="28" orient="horz" pos="395">
          <p15:clr>
            <a:srgbClr val="9FCC3B"/>
          </p15:clr>
        </p15:guide>
        <p15:guide id="29" pos="6970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utgoings-wiwi@hu-berlin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moodle.hu-berlin.de/mod/forum/view.php?id=598832" TargetMode="Externa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8.svg"/><Relationship Id="rId7" Type="http://schemas.openxmlformats.org/officeDocument/2006/relationships/image" Target="../media/image4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F06CEC2-F1B5-A344-8964-804EB499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8204-F5ED-4FBF-8710-D3D65DA50F08}" type="datetime1">
              <a:rPr lang="de-DE" smtClean="0">
                <a:latin typeface="Georgia" panose="02040502050405020303" pitchFamily="18" charset="0"/>
              </a:rPr>
              <a:t>28.02.2024</a:t>
            </a:fld>
            <a:endParaRPr lang="de-DE" dirty="0">
              <a:latin typeface="Georgia" panose="02040502050405020303" pitchFamily="18" charset="0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74B3C69-E546-7248-B517-0E2533F077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Georgia" panose="02040502050405020303" pitchFamily="18" charset="0"/>
              </a:rPr>
              <a:t>International Office, School </a:t>
            </a:r>
            <a:r>
              <a:rPr lang="de-DE" dirty="0" err="1">
                <a:latin typeface="Georgia" panose="02040502050405020303" pitchFamily="18" charset="0"/>
              </a:rPr>
              <a:t>of</a:t>
            </a:r>
            <a:r>
              <a:rPr lang="de-DE" dirty="0">
                <a:latin typeface="Georgia" panose="02040502050405020303" pitchFamily="18" charset="0"/>
              </a:rPr>
              <a:t> Business and Economics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443B713-25D8-714C-9F16-CCF38B27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00" y="3906000"/>
            <a:ext cx="9936000" cy="1227195"/>
          </a:xfrm>
        </p:spPr>
        <p:txBody>
          <a:bodyPr/>
          <a:lstStyle/>
          <a:p>
            <a:pPr algn="ctr"/>
            <a:r>
              <a:rPr lang="en-GB" dirty="0">
                <a:latin typeface="Georgia" panose="02040502050405020303" pitchFamily="18" charset="0"/>
              </a:rPr>
              <a:t>Exchange semester – next steps </a:t>
            </a:r>
            <a:r>
              <a:rPr lang="en-GB" sz="3600" dirty="0">
                <a:latin typeface="Georgia" panose="02040502050405020303" pitchFamily="18" charset="0"/>
              </a:rPr>
              <a:t>academic year 2024/25</a:t>
            </a: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A1AF5EAE-5452-1033-519D-67B2133D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2"/>
            <a:ext cx="11062800" cy="627062"/>
          </a:xfrm>
        </p:spPr>
        <p:txBody>
          <a:bodyPr/>
          <a:lstStyle/>
          <a:p>
            <a:r>
              <a:rPr lang="de-DE" dirty="0">
                <a:latin typeface="Georgia" panose="02040502050405020303" pitchFamily="18" charset="0"/>
              </a:rPr>
              <a:t>Exchange </a:t>
            </a:r>
            <a:r>
              <a:rPr lang="de-DE" dirty="0" err="1">
                <a:latin typeface="Georgia" panose="02040502050405020303" pitchFamily="18" charset="0"/>
              </a:rPr>
              <a:t>semester</a:t>
            </a:r>
            <a:r>
              <a:rPr lang="de-DE" dirty="0">
                <a:latin typeface="Georgia" panose="02040502050405020303" pitchFamily="18" charset="0"/>
              </a:rPr>
              <a:t> – </a:t>
            </a:r>
            <a:r>
              <a:rPr lang="de-DE" dirty="0" err="1">
                <a:latin typeface="Georgia" panose="02040502050405020303" pitchFamily="18" charset="0"/>
              </a:rPr>
              <a:t>next</a:t>
            </a:r>
            <a:r>
              <a:rPr lang="de-DE" dirty="0">
                <a:latin typeface="Georgia" panose="02040502050405020303" pitchFamily="18" charset="0"/>
              </a:rPr>
              <a:t> </a:t>
            </a:r>
            <a:r>
              <a:rPr lang="de-DE" dirty="0" err="1">
                <a:latin typeface="Georgia" panose="02040502050405020303" pitchFamily="18" charset="0"/>
              </a:rPr>
              <a:t>steps</a:t>
            </a:r>
            <a:r>
              <a:rPr lang="de-DE" dirty="0"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538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6F522EE-9D76-49CF-A80B-6187B46167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90" y="622799"/>
            <a:ext cx="5054536" cy="5580062"/>
          </a:xfrm>
        </p:spPr>
        <p:txBody>
          <a:bodyPr/>
          <a:lstStyle/>
          <a:p>
            <a:endParaRPr lang="en-GB" sz="3200" dirty="0">
              <a:latin typeface="Georgia" panose="02040502050405020303" pitchFamily="18" charset="0"/>
            </a:endParaRPr>
          </a:p>
          <a:p>
            <a:endParaRPr lang="en-GB" sz="3200" dirty="0">
              <a:latin typeface="Georgia" panose="02040502050405020303" pitchFamily="18" charset="0"/>
            </a:endParaRPr>
          </a:p>
          <a:p>
            <a:endParaRPr lang="en-GB" sz="3200" dirty="0">
              <a:latin typeface="Georgia" panose="02040502050405020303" pitchFamily="18" charset="0"/>
            </a:endParaRPr>
          </a:p>
          <a:p>
            <a:endParaRPr lang="en-GB" sz="3200" dirty="0">
              <a:latin typeface="Georgia" panose="02040502050405020303" pitchFamily="18" charset="0"/>
            </a:endParaRPr>
          </a:p>
          <a:p>
            <a:endParaRPr lang="en-GB" sz="3200" dirty="0">
              <a:latin typeface="Georgia" panose="02040502050405020303" pitchFamily="18" charset="0"/>
            </a:endParaRPr>
          </a:p>
          <a:p>
            <a:endParaRPr lang="en-GB" sz="3200" dirty="0">
              <a:latin typeface="Georgia" panose="02040502050405020303" pitchFamily="18" charset="0"/>
            </a:endParaRPr>
          </a:p>
          <a:p>
            <a:endParaRPr lang="en-GB" sz="3200" dirty="0">
              <a:latin typeface="Georgia" panose="02040502050405020303" pitchFamily="18" charset="0"/>
            </a:endParaRPr>
          </a:p>
          <a:p>
            <a:r>
              <a:rPr lang="en-GB" sz="3200" dirty="0">
                <a:latin typeface="Georgia" panose="02040502050405020303" pitchFamily="18" charset="0"/>
              </a:rPr>
              <a:t>Not nominated yet</a:t>
            </a:r>
          </a:p>
          <a:p>
            <a:endParaRPr lang="en-GB" sz="3200" dirty="0">
              <a:latin typeface="Georgia" panose="02040502050405020303" pitchFamily="18" charset="0"/>
            </a:endParaRPr>
          </a:p>
          <a:p>
            <a:pPr algn="l"/>
            <a:r>
              <a:rPr lang="en-GB" sz="2000" dirty="0">
                <a:latin typeface="Georgia" panose="02040502050405020303" pitchFamily="18" charset="0"/>
              </a:rPr>
              <a:t>University of Copenhagen</a:t>
            </a:r>
          </a:p>
          <a:p>
            <a:pPr algn="l"/>
            <a:r>
              <a:rPr lang="en-GB" sz="2000" dirty="0" err="1">
                <a:latin typeface="Georgia" panose="02040502050405020303" pitchFamily="18" charset="0"/>
              </a:rPr>
              <a:t>Université</a:t>
            </a:r>
            <a:r>
              <a:rPr lang="en-GB" sz="2000" dirty="0">
                <a:latin typeface="Georgia" panose="02040502050405020303" pitchFamily="18" charset="0"/>
              </a:rPr>
              <a:t> Paris-Dauphine</a:t>
            </a:r>
          </a:p>
          <a:p>
            <a:pPr algn="l"/>
            <a:r>
              <a:rPr lang="en-GB" sz="2000" dirty="0">
                <a:latin typeface="Georgia" panose="02040502050405020303" pitchFamily="18" charset="0"/>
              </a:rPr>
              <a:t>Neoma Business School</a:t>
            </a:r>
          </a:p>
          <a:p>
            <a:pPr algn="l"/>
            <a:r>
              <a:rPr lang="en-GB" sz="2000" dirty="0">
                <a:latin typeface="Georgia" panose="02040502050405020303" pitchFamily="18" charset="0"/>
              </a:rPr>
              <a:t>Bocconi </a:t>
            </a:r>
            <a:r>
              <a:rPr lang="en-GB" sz="2000" dirty="0" err="1">
                <a:latin typeface="Georgia" panose="02040502050405020303" pitchFamily="18" charset="0"/>
              </a:rPr>
              <a:t>Mailand</a:t>
            </a:r>
            <a:r>
              <a:rPr lang="en-GB" sz="2000" dirty="0">
                <a:latin typeface="Georgia" panose="02040502050405020303" pitchFamily="18" charset="0"/>
              </a:rPr>
              <a:t> </a:t>
            </a:r>
            <a:br>
              <a:rPr lang="en-GB" sz="2000" dirty="0">
                <a:latin typeface="Georgia" panose="02040502050405020303" pitchFamily="18" charset="0"/>
              </a:rPr>
            </a:br>
            <a:r>
              <a:rPr lang="en-GB" sz="2000" dirty="0">
                <a:latin typeface="Georgia" panose="02040502050405020303" pitchFamily="18" charset="0"/>
              </a:rPr>
              <a:t>University of Oslo</a:t>
            </a:r>
            <a:br>
              <a:rPr lang="en-GB" sz="2000" dirty="0">
                <a:latin typeface="Georgia" panose="02040502050405020303" pitchFamily="18" charset="0"/>
              </a:rPr>
            </a:br>
            <a:r>
              <a:rPr lang="en-GB" sz="2000" dirty="0" err="1">
                <a:latin typeface="Georgia" panose="02040502050405020303" pitchFamily="18" charset="0"/>
              </a:rPr>
              <a:t>Wirtschaftuniversität</a:t>
            </a:r>
            <a:r>
              <a:rPr lang="en-GB" sz="2000" dirty="0">
                <a:latin typeface="Georgia" panose="02040502050405020303" pitchFamily="18" charset="0"/>
              </a:rPr>
              <a:t> Wien</a:t>
            </a:r>
            <a:br>
              <a:rPr lang="en-GB" sz="2000" dirty="0">
                <a:latin typeface="Georgia" panose="02040502050405020303" pitchFamily="18" charset="0"/>
              </a:rPr>
            </a:br>
            <a:r>
              <a:rPr lang="en-GB" sz="2000" dirty="0">
                <a:latin typeface="Georgia" panose="02040502050405020303" pitchFamily="18" charset="0"/>
              </a:rPr>
              <a:t>ISCTE Business School</a:t>
            </a:r>
            <a:br>
              <a:rPr lang="en-GB" sz="2000" dirty="0">
                <a:latin typeface="Georgia" panose="02040502050405020303" pitchFamily="18" charset="0"/>
              </a:rPr>
            </a:br>
            <a:r>
              <a:rPr lang="en-GB" sz="2000" dirty="0">
                <a:latin typeface="Georgia" panose="02040502050405020303" pitchFamily="18" charset="0"/>
              </a:rPr>
              <a:t>Universität St. Gallen</a:t>
            </a:r>
            <a:br>
              <a:rPr lang="en-GB" sz="2000" dirty="0">
                <a:latin typeface="Georgia" panose="02040502050405020303" pitchFamily="18" charset="0"/>
              </a:rPr>
            </a:br>
            <a:r>
              <a:rPr lang="en-GB" sz="2000" dirty="0" err="1">
                <a:latin typeface="Georgia" panose="02040502050405020303" pitchFamily="18" charset="0"/>
              </a:rPr>
              <a:t>Universitat</a:t>
            </a:r>
            <a:r>
              <a:rPr lang="en-GB" sz="2000" dirty="0">
                <a:latin typeface="Georgia" panose="02040502050405020303" pitchFamily="18" charset="0"/>
              </a:rPr>
              <a:t> de Barcelona</a:t>
            </a:r>
            <a:br>
              <a:rPr lang="en-GB" sz="2000" dirty="0">
                <a:latin typeface="Georgia" panose="02040502050405020303" pitchFamily="18" charset="0"/>
              </a:rPr>
            </a:br>
            <a:r>
              <a:rPr lang="en-GB" sz="2000" dirty="0">
                <a:latin typeface="Georgia" panose="02040502050405020303" pitchFamily="18" charset="0"/>
              </a:rPr>
              <a:t>Universidad Carlos III de Madrid</a:t>
            </a:r>
          </a:p>
          <a:p>
            <a:pPr algn="l"/>
            <a:r>
              <a:rPr lang="en-GB" sz="2000" dirty="0">
                <a:latin typeface="Georgia" panose="02040502050405020303" pitchFamily="18" charset="0"/>
              </a:rPr>
              <a:t>Universidad de Malaga</a:t>
            </a:r>
            <a:br>
              <a:rPr lang="en-GB" sz="2000" dirty="0">
                <a:latin typeface="Georgia" panose="02040502050405020303" pitchFamily="18" charset="0"/>
              </a:rPr>
            </a:br>
            <a:endParaRPr lang="en-GB" sz="2000" dirty="0">
              <a:latin typeface="Georgia" panose="02040502050405020303" pitchFamily="18" charset="0"/>
            </a:endParaRPr>
          </a:p>
          <a:p>
            <a:endParaRPr lang="en-GB" sz="3200" dirty="0">
              <a:latin typeface="Georgia" panose="02040502050405020303" pitchFamily="18" charset="0"/>
            </a:endParaRPr>
          </a:p>
          <a:p>
            <a:endParaRPr lang="en-GB" sz="3200" dirty="0">
              <a:latin typeface="Georgia" panose="02040502050405020303" pitchFamily="18" charset="0"/>
            </a:endParaRPr>
          </a:p>
          <a:p>
            <a:endParaRPr lang="en-GB" sz="3200" dirty="0">
              <a:latin typeface="Georgia" panose="02040502050405020303" pitchFamily="18" charset="0"/>
            </a:endParaRPr>
          </a:p>
          <a:p>
            <a:endParaRPr lang="en-GB" sz="3200" dirty="0">
              <a:latin typeface="Georgia" panose="02040502050405020303" pitchFamily="18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C52EBAB-9A6C-4D38-A4AF-A75BC1F8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00376C"/>
                </a:solidFill>
                <a:latin typeface="Georgia" panose="02040502050405020303" pitchFamily="18" charset="0"/>
                <a:ea typeface="+mn-ea"/>
              </a:rPr>
              <a:t>         Nominated </a:t>
            </a:r>
            <a:br>
              <a:rPr lang="en-GB" sz="3200" dirty="0">
                <a:solidFill>
                  <a:srgbClr val="00376C"/>
                </a:solidFill>
                <a:latin typeface="Georgia" panose="02040502050405020303" pitchFamily="18" charset="0"/>
                <a:ea typeface="+mn-ea"/>
              </a:rPr>
            </a:br>
            <a:br>
              <a:rPr lang="en-GB" sz="3200" dirty="0">
                <a:solidFill>
                  <a:srgbClr val="00376C"/>
                </a:solidFill>
                <a:latin typeface="Georgia" panose="02040502050405020303" pitchFamily="18" charset="0"/>
                <a:ea typeface="+mn-ea"/>
              </a:rPr>
            </a:br>
            <a:br>
              <a:rPr lang="en-GB" sz="3200" dirty="0">
                <a:solidFill>
                  <a:srgbClr val="00376C"/>
                </a:solidFill>
                <a:latin typeface="Georgia" panose="02040502050405020303" pitchFamily="18" charset="0"/>
                <a:ea typeface="+mn-ea"/>
              </a:rPr>
            </a:br>
            <a:r>
              <a:rPr lang="en-GB" sz="3200" dirty="0">
                <a:solidFill>
                  <a:srgbClr val="00376C"/>
                </a:solidFill>
                <a:latin typeface="Georgia" panose="02040502050405020303" pitchFamily="18" charset="0"/>
                <a:ea typeface="+mn-ea"/>
              </a:rPr>
              <a:t>The REST</a:t>
            </a:r>
            <a:br>
              <a:rPr lang="en-GB" sz="3200" dirty="0">
                <a:solidFill>
                  <a:srgbClr val="00376C"/>
                </a:solidFill>
                <a:latin typeface="Georgia" panose="02040502050405020303" pitchFamily="18" charset="0"/>
                <a:ea typeface="+mn-ea"/>
              </a:rPr>
            </a:br>
            <a:br>
              <a:rPr lang="en-GB" sz="3200" dirty="0">
                <a:solidFill>
                  <a:srgbClr val="00376C"/>
                </a:solidFill>
                <a:latin typeface="Georgia" panose="02040502050405020303" pitchFamily="18" charset="0"/>
                <a:ea typeface="+mn-ea"/>
              </a:rPr>
            </a:br>
            <a:br>
              <a:rPr lang="en-GB" sz="3200" dirty="0">
                <a:solidFill>
                  <a:srgbClr val="00376C"/>
                </a:solidFill>
                <a:latin typeface="Georgia" panose="02040502050405020303" pitchFamily="18" charset="0"/>
                <a:ea typeface="+mn-ea"/>
              </a:rPr>
            </a:br>
            <a:endParaRPr lang="en-GB" sz="3200" dirty="0">
              <a:solidFill>
                <a:srgbClr val="00376C"/>
              </a:solidFill>
              <a:latin typeface="Georgia" panose="02040502050405020303" pitchFamily="18" charset="0"/>
              <a:ea typeface="+mn-ea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3B96FEE-8A20-4166-9753-28DCEF259376}"/>
              </a:ext>
            </a:extLst>
          </p:cNvPr>
          <p:cNvSpPr txBox="1"/>
          <p:nvPr/>
        </p:nvSpPr>
        <p:spPr>
          <a:xfrm>
            <a:off x="2073147" y="652890"/>
            <a:ext cx="8223504" cy="2834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4000" b="1">
                <a:solidFill>
                  <a:schemeClr val="bg1"/>
                </a:solidFill>
                <a:latin typeface="Georgia" panose="02040502050405020303" pitchFamily="18" charset="0"/>
              </a:rPr>
              <a:t>Nominations: </a:t>
            </a:r>
            <a:r>
              <a:rPr lang="en-GB" sz="4000" b="1">
                <a:latin typeface="Georgia" panose="02040502050405020303" pitchFamily="18" charset="0"/>
              </a:rPr>
              <a:t>current state</a:t>
            </a:r>
          </a:p>
        </p:txBody>
      </p:sp>
    </p:spTree>
    <p:extLst>
      <p:ext uri="{BB962C8B-B14F-4D97-AF65-F5344CB8AC3E}">
        <p14:creationId xmlns:p14="http://schemas.microsoft.com/office/powerpoint/2010/main" val="2492301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EB14F57-B2C9-41FA-B580-29DE66961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376C"/>
                </a:solidFill>
                <a:latin typeface="Georgia" panose="02040502050405020303" pitchFamily="18" charset="0"/>
              </a:rPr>
              <a:t>What</a:t>
            </a:r>
            <a:r>
              <a:rPr lang="en-GB" dirty="0">
                <a:solidFill>
                  <a:srgbClr val="00376C"/>
                </a:solidFill>
                <a:latin typeface="Georgia" panose="02040502050405020303" pitchFamily="18" charset="0"/>
              </a:rPr>
              <a:t>: before registering/enrolling at the host university you might be required to apply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376C"/>
                </a:solidFill>
                <a:latin typeface="Georgia" panose="02040502050405020303" pitchFamily="18" charset="0"/>
              </a:rPr>
              <a:t>How</a:t>
            </a:r>
            <a:r>
              <a:rPr lang="en-GB" dirty="0">
                <a:solidFill>
                  <a:srgbClr val="00376C"/>
                </a:solidFill>
                <a:latin typeface="Georgia" panose="02040502050405020303" pitchFamily="18" charset="0"/>
              </a:rPr>
              <a:t>: the host university will get/has got in touch with you clearly indicating how to apply and register and what documents are required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376C"/>
                </a:solidFill>
                <a:latin typeface="Georgia" panose="02040502050405020303" pitchFamily="18" charset="0"/>
              </a:rPr>
              <a:t>When</a:t>
            </a:r>
            <a:r>
              <a:rPr lang="en-GB" dirty="0">
                <a:solidFill>
                  <a:srgbClr val="00376C"/>
                </a:solidFill>
                <a:latin typeface="Georgia" panose="02040502050405020303" pitchFamily="18" charset="0"/>
              </a:rPr>
              <a:t>: for some of you it has already happened, for some other it will happen from the next days until the beginning of April approximately</a:t>
            </a:r>
          </a:p>
          <a:p>
            <a:endParaRPr lang="en-GB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69114F2-C620-4C8D-873C-8D0CB3A1E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40" y="1220530"/>
            <a:ext cx="9936000" cy="575927"/>
          </a:xfrm>
        </p:spPr>
        <p:txBody>
          <a:bodyPr/>
          <a:lstStyle/>
          <a:p>
            <a:r>
              <a:rPr lang="en-GB" sz="3200" dirty="0">
                <a:latin typeface="Georgia" panose="02040502050405020303" pitchFamily="18" charset="0"/>
              </a:rPr>
              <a:t>Application / Registration at host university</a:t>
            </a:r>
          </a:p>
        </p:txBody>
      </p:sp>
    </p:spTree>
    <p:extLst>
      <p:ext uri="{BB962C8B-B14F-4D97-AF65-F5344CB8AC3E}">
        <p14:creationId xmlns:p14="http://schemas.microsoft.com/office/powerpoint/2010/main" val="2291262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A6ADB19-D450-4BFD-B758-607A84CD4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987" y="0"/>
            <a:ext cx="7392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50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67B0DA4-2B8D-4754-B6D7-5299680A06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3104" y="2093040"/>
            <a:ext cx="9934575" cy="3014663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Enrol as a student at HU as usual („</a:t>
            </a:r>
            <a:r>
              <a:rPr lang="en-GB" dirty="0" err="1">
                <a:latin typeface="Georgia" panose="02040502050405020303" pitchFamily="18" charset="0"/>
              </a:rPr>
              <a:t>Immatrikulation</a:t>
            </a:r>
            <a:r>
              <a:rPr lang="en-GB" dirty="0">
                <a:latin typeface="Georgia" panose="02040502050405020303" pitchFamily="18" charset="0"/>
              </a:rPr>
              <a:t>“)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Gap semester („</a:t>
            </a:r>
            <a:r>
              <a:rPr lang="en-GB" dirty="0" err="1">
                <a:latin typeface="Georgia" panose="02040502050405020303" pitchFamily="18" charset="0"/>
              </a:rPr>
              <a:t>Urlaubssemester</a:t>
            </a:r>
            <a:r>
              <a:rPr lang="en-GB" dirty="0">
                <a:latin typeface="Georgia" panose="02040502050405020303" pitchFamily="18" charset="0"/>
              </a:rPr>
              <a:t>“) is a choice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Gap semester: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registered as a student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you can register for exams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the semester spent abroad is not considered as a „</a:t>
            </a:r>
            <a:r>
              <a:rPr lang="en-GB" dirty="0" err="1">
                <a:latin typeface="Georgia" panose="02040502050405020303" pitchFamily="18" charset="0"/>
              </a:rPr>
              <a:t>Fachsemester</a:t>
            </a:r>
            <a:r>
              <a:rPr lang="en-GB" dirty="0">
                <a:latin typeface="Georgia" panose="02040502050405020303" pitchFamily="18" charset="0"/>
              </a:rPr>
              <a:t>“ 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only administrative fees an no „</a:t>
            </a:r>
            <a:r>
              <a:rPr lang="en-GB" dirty="0" err="1">
                <a:latin typeface="Georgia" panose="02040502050405020303" pitchFamily="18" charset="0"/>
              </a:rPr>
              <a:t>Semesterticket</a:t>
            </a:r>
            <a:r>
              <a:rPr lang="en-GB" dirty="0">
                <a:latin typeface="Georgia" panose="02040502050405020303" pitchFamily="18" charset="0"/>
              </a:rPr>
              <a:t>“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Gap semester: up to six weeks after the start of the semester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No tuition fees at the host institution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Possibly “</a:t>
            </a:r>
            <a:r>
              <a:rPr lang="en-GB" dirty="0" err="1">
                <a:latin typeface="Georgia" panose="02040502050405020303" pitchFamily="18" charset="0"/>
              </a:rPr>
              <a:t>Semesterticket</a:t>
            </a:r>
            <a:r>
              <a:rPr lang="en-GB" dirty="0">
                <a:latin typeface="Georgia" panose="02040502050405020303" pitchFamily="18" charset="0"/>
              </a:rPr>
              <a:t>” and/or admin fees at host institution</a:t>
            </a:r>
          </a:p>
          <a:p>
            <a:endParaRPr lang="en-GB" dirty="0">
              <a:latin typeface="Georgia" panose="02040502050405020303" pitchFamily="18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F28343A-EC55-4074-B746-B5FE37D32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08" y="1123559"/>
            <a:ext cx="9936000" cy="588879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Before going abroad: Matriculation at HU</a:t>
            </a:r>
          </a:p>
        </p:txBody>
      </p:sp>
    </p:spTree>
    <p:extLst>
      <p:ext uri="{BB962C8B-B14F-4D97-AF65-F5344CB8AC3E}">
        <p14:creationId xmlns:p14="http://schemas.microsoft.com/office/powerpoint/2010/main" val="209908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EB14F57-B2C9-41FA-B580-29DE66961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761025"/>
          </a:xfrm>
        </p:spPr>
        <p:txBody>
          <a:bodyPr/>
          <a:lstStyle/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When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: before the beginning of the lectures at the host university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Where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: on our website either form or instructions for OLA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What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: list of courses you have selected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Why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: facilitation of transfer of credits and guarantee of grant for Swiss Mobility and Erasmus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Not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 optional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169114F2-C620-4C8D-873C-8D0CB3A1E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00" y="1010218"/>
            <a:ext cx="9936000" cy="575927"/>
          </a:xfrm>
        </p:spPr>
        <p:txBody>
          <a:bodyPr/>
          <a:lstStyle/>
          <a:p>
            <a:r>
              <a:rPr lang="en-GB" sz="3200">
                <a:latin typeface="Georgia" panose="02040502050405020303" pitchFamily="18" charset="0"/>
              </a:rPr>
              <a:t>Before going abroad: Learning Agreement</a:t>
            </a:r>
          </a:p>
        </p:txBody>
      </p:sp>
    </p:spTree>
    <p:extLst>
      <p:ext uri="{BB962C8B-B14F-4D97-AF65-F5344CB8AC3E}">
        <p14:creationId xmlns:p14="http://schemas.microsoft.com/office/powerpoint/2010/main" val="3948680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2D8FE6-9F3A-49FD-B58B-FDCA12A266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1" y="2458800"/>
            <a:ext cx="9079848" cy="2899583"/>
          </a:xfrm>
        </p:spPr>
        <p:txBody>
          <a:bodyPr/>
          <a:lstStyle/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Signed by: you, me and incoming coordinator at your host </a:t>
            </a:r>
            <a:r>
              <a:rPr lang="en-GB" dirty="0" err="1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univeristy</a:t>
            </a:r>
            <a:endParaRPr lang="en-GB" dirty="0">
              <a:solidFill>
                <a:schemeClr val="tx1"/>
              </a:solidFill>
              <a:latin typeface="Georgia" panose="02040502050405020303" pitchFamily="18" charset="0"/>
              <a:cs typeface="+mn-cs"/>
            </a:endParaRP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Who is responsible for it: you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Swiss Universities might provide you with their own template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Erasmus participants: Learning Agreement ≠ Grant Agreement 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Changes are allowed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D60BD00D-7814-4E43-8275-B323FF5D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840" y="1220530"/>
            <a:ext cx="9936000" cy="588879"/>
          </a:xfrm>
        </p:spPr>
        <p:txBody>
          <a:bodyPr/>
          <a:lstStyle/>
          <a:p>
            <a:r>
              <a:rPr lang="en-GB" sz="3200">
                <a:latin typeface="Georgia" panose="02040502050405020303" pitchFamily="18" charset="0"/>
              </a:rPr>
              <a:t>Before going abroad: Learning Agreement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576527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E4A203D-54CF-4306-8D8A-B8D597D4BF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84048" lvl="0" indent="-384048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SzTx/>
              <a:buFont typeface="Franklin Gothic Book" panose="020B0503020102020204" pitchFamily="34" charset="0"/>
              <a:buChar char="■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Erasmus participants: use OLA = Online Learning Agreement</a:t>
            </a:r>
          </a:p>
          <a:p>
            <a:pPr marL="384048" lvl="0" indent="-384048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SzTx/>
              <a:buFont typeface="Franklin Gothic Book" panose="020B0503020102020204" pitchFamily="34" charset="0"/>
              <a:buChar char="■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Instructions on our webpage</a:t>
            </a:r>
          </a:p>
          <a:p>
            <a:pPr marL="384048" lvl="0" indent="-384048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SzTx/>
              <a:buFont typeface="Franklin Gothic Book" panose="020B0503020102020204" pitchFamily="34" charset="0"/>
              <a:buChar char="■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Some of our partner institutions do not use OLA yet</a:t>
            </a:r>
          </a:p>
          <a:p>
            <a:pPr marL="384048" lvl="0" indent="-384048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SzTx/>
              <a:buFont typeface="Franklin Gothic Book" panose="020B0503020102020204" pitchFamily="34" charset="0"/>
              <a:buChar char="■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If your OLA gets rejected: go through the process again and re-submit</a:t>
            </a:r>
          </a:p>
          <a:p>
            <a:pPr marL="384048" lvl="0" indent="-384048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SzTx/>
              <a:buFont typeface="Franklin Gothic Book" panose="020B0503020102020204" pitchFamily="34" charset="0"/>
              <a:buChar char="■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  <a:cs typeface="+mn-cs"/>
              </a:rPr>
              <a:t>2 Semesters = 2 separate Learning Agreements</a:t>
            </a:r>
          </a:p>
          <a:p>
            <a:pPr marL="0" lvl="0" indent="0">
              <a:lnSpc>
                <a:spcPct val="100000"/>
              </a:lnSpc>
              <a:spcBef>
                <a:spcPts val="1000"/>
              </a:spcBef>
              <a:spcAft>
                <a:spcPts val="200"/>
              </a:spcAft>
              <a:buSzTx/>
              <a:buNone/>
            </a:pPr>
            <a:endParaRPr lang="en-GB" dirty="0">
              <a:solidFill>
                <a:schemeClr val="tx1"/>
              </a:solidFill>
              <a:latin typeface="Georgia" panose="02040502050405020303" pitchFamily="18" charset="0"/>
              <a:cs typeface="+mn-cs"/>
            </a:endParaRPr>
          </a:p>
          <a:p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6F005F2-E98C-430F-91B9-BE31463A2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Georgia" panose="02040502050405020303" pitchFamily="18" charset="0"/>
              </a:rPr>
              <a:t>Before going abroad: Learning Agreement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675457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D5214B1-C9E8-4EAA-AC9D-77092A3398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Georgia" panose="02040502050405020303" pitchFamily="18" charset="0"/>
              </a:rPr>
              <a:t>What</a:t>
            </a:r>
            <a:r>
              <a:rPr lang="en-GB" dirty="0">
                <a:latin typeface="Georgia" panose="02040502050405020303" pitchFamily="18" charset="0"/>
              </a:rPr>
              <a:t>: binding contract to receive the grant</a:t>
            </a:r>
          </a:p>
          <a:p>
            <a:pPr marL="0" indent="0">
              <a:buNone/>
            </a:pPr>
            <a:r>
              <a:rPr lang="en-GB" b="1" dirty="0">
                <a:latin typeface="Georgia" panose="02040502050405020303" pitchFamily="18" charset="0"/>
              </a:rPr>
              <a:t>When</a:t>
            </a:r>
            <a:r>
              <a:rPr lang="en-GB" dirty="0">
                <a:latin typeface="Georgia" panose="02040502050405020303" pitchFamily="18" charset="0"/>
              </a:rPr>
              <a:t> will you get it: at latest in May </a:t>
            </a:r>
          </a:p>
          <a:p>
            <a:pPr marL="0" indent="0">
              <a:buNone/>
            </a:pPr>
            <a:r>
              <a:rPr lang="en-GB" b="1" dirty="0">
                <a:latin typeface="Georgia" panose="02040502050405020303" pitchFamily="18" charset="0"/>
              </a:rPr>
              <a:t>When</a:t>
            </a:r>
            <a:r>
              <a:rPr lang="en-GB" dirty="0">
                <a:latin typeface="Georgia" panose="02040502050405020303" pitchFamily="18" charset="0"/>
              </a:rPr>
              <a:t> do you need to submit it: at the latest in June </a:t>
            </a:r>
          </a:p>
          <a:p>
            <a:pPr marL="0" indent="0">
              <a:buNone/>
            </a:pPr>
            <a:r>
              <a:rPr lang="en-GB" b="1" dirty="0">
                <a:latin typeface="Georgia" panose="02040502050405020303" pitchFamily="18" charset="0"/>
              </a:rPr>
              <a:t>How</a:t>
            </a:r>
            <a:r>
              <a:rPr lang="en-GB" dirty="0">
                <a:latin typeface="Georgia" panose="02040502050405020303" pitchFamily="18" charset="0"/>
              </a:rPr>
              <a:t>: via email from us, it needs to be sent hand signed and returned per post to us (via mail or per hand in the office or in the </a:t>
            </a:r>
            <a:r>
              <a:rPr lang="en-GB" dirty="0" err="1">
                <a:latin typeface="Georgia" panose="02040502050405020303" pitchFamily="18" charset="0"/>
              </a:rPr>
              <a:t>postbox</a:t>
            </a:r>
            <a:r>
              <a:rPr lang="en-GB" dirty="0">
                <a:latin typeface="Georgia" panose="02040502050405020303" pitchFamily="18" charset="0"/>
              </a:rPr>
              <a:t> number 26)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D5FEE91-D2E8-44B4-9B94-CC185139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solidFill>
                  <a:schemeClr val="tx1"/>
                </a:solidFill>
                <a:latin typeface="Georgia" panose="02040502050405020303" pitchFamily="18" charset="0"/>
              </a:rPr>
              <a:t>Erasmus Grant Agreement/Swiss Mobility </a:t>
            </a:r>
          </a:p>
        </p:txBody>
      </p:sp>
    </p:spTree>
    <p:extLst>
      <p:ext uri="{BB962C8B-B14F-4D97-AF65-F5344CB8AC3E}">
        <p14:creationId xmlns:p14="http://schemas.microsoft.com/office/powerpoint/2010/main" val="511369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D5214B1-C9E8-4EAA-AC9D-77092A3398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Georgia" panose="02040502050405020303" pitchFamily="18" charset="0"/>
              </a:rPr>
              <a:t>No pain no gain: how to make sure you will get the € € €</a:t>
            </a:r>
          </a:p>
          <a:p>
            <a:pPr marL="0" indent="0">
              <a:buNone/>
            </a:pPr>
            <a:r>
              <a:rPr lang="en-GB" dirty="0">
                <a:latin typeface="Georgia" panose="02040502050405020303" pitchFamily="18" charset="0"/>
              </a:rPr>
              <a:t>2 instalments: 1</a:t>
            </a:r>
            <a:r>
              <a:rPr lang="en-GB" baseline="30000" dirty="0">
                <a:latin typeface="Georgia" panose="02040502050405020303" pitchFamily="18" charset="0"/>
              </a:rPr>
              <a:t>st</a:t>
            </a:r>
            <a:r>
              <a:rPr lang="en-GB" dirty="0">
                <a:latin typeface="Georgia" panose="02040502050405020303" pitchFamily="18" charset="0"/>
              </a:rPr>
              <a:t> 2/3 of the amount, after arrival 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		   2</a:t>
            </a:r>
            <a:r>
              <a:rPr lang="en-GB" baseline="30000" dirty="0">
                <a:latin typeface="Georgia" panose="02040502050405020303" pitchFamily="18" charset="0"/>
              </a:rPr>
              <a:t>nd</a:t>
            </a:r>
            <a:r>
              <a:rPr lang="en-GB" dirty="0">
                <a:latin typeface="Georgia" panose="02040502050405020303" pitchFamily="18" charset="0"/>
              </a:rPr>
              <a:t> 1/3 after return </a:t>
            </a:r>
          </a:p>
          <a:p>
            <a:pPr marL="0" indent="0">
              <a:buNone/>
            </a:pPr>
            <a:r>
              <a:rPr lang="en-GB" dirty="0">
                <a:latin typeface="Georgia" panose="02040502050405020303" pitchFamily="18" charset="0"/>
              </a:rPr>
              <a:t>How to get the 1</a:t>
            </a:r>
            <a:r>
              <a:rPr lang="en-GB" baseline="30000" dirty="0">
                <a:latin typeface="Georgia" panose="02040502050405020303" pitchFamily="18" charset="0"/>
              </a:rPr>
              <a:t>st</a:t>
            </a:r>
            <a:r>
              <a:rPr lang="en-GB" dirty="0">
                <a:latin typeface="Georgia" panose="02040502050405020303" pitchFamily="18" charset="0"/>
              </a:rPr>
              <a:t> :	- Grant Agreement/Swiss Mobility Agreement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	                       	- OLS Language test (Erasmus only)</a:t>
            </a:r>
            <a:br>
              <a:rPr lang="en-GB" baseline="30000" dirty="0">
                <a:latin typeface="Georgia" panose="02040502050405020303" pitchFamily="18" charset="0"/>
              </a:rPr>
            </a:br>
            <a:r>
              <a:rPr lang="en-GB" baseline="30000" dirty="0">
                <a:latin typeface="Georgia" panose="02040502050405020303" pitchFamily="18" charset="0"/>
              </a:rPr>
              <a:t>			</a:t>
            </a:r>
            <a:r>
              <a:rPr lang="en-GB" dirty="0">
                <a:latin typeface="Georgia" panose="02040502050405020303" pitchFamily="18" charset="0"/>
              </a:rPr>
              <a:t>- OLA (or form per E-Mail)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			- Confirmation of registration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D5FEE91-D2E8-44B4-9B94-CC185139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solidFill>
                  <a:schemeClr val="tx1"/>
                </a:solidFill>
                <a:latin typeface="Georgia" panose="02040502050405020303" pitchFamily="18" charset="0"/>
              </a:rPr>
              <a:t>Erasmus/Swiss Mobility requirements </a:t>
            </a:r>
          </a:p>
        </p:txBody>
      </p:sp>
    </p:spTree>
    <p:extLst>
      <p:ext uri="{BB962C8B-B14F-4D97-AF65-F5344CB8AC3E}">
        <p14:creationId xmlns:p14="http://schemas.microsoft.com/office/powerpoint/2010/main" val="680768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D5214B1-C9E8-4EAA-AC9D-77092A3398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Georgia" panose="02040502050405020303" pitchFamily="18" charset="0"/>
              </a:rPr>
              <a:t>No pain no gain: how to make sure you will get the € € €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dirty="0">
                <a:latin typeface="Georgia" panose="02040502050405020303" pitchFamily="18" charset="0"/>
              </a:rPr>
              <a:t>How to get the 2</a:t>
            </a:r>
            <a:r>
              <a:rPr lang="en-GB" baseline="30000" dirty="0">
                <a:latin typeface="Georgia" panose="02040502050405020303" pitchFamily="18" charset="0"/>
              </a:rPr>
              <a:t>nd</a:t>
            </a:r>
            <a:r>
              <a:rPr lang="en-GB" dirty="0">
                <a:latin typeface="Georgia" panose="02040502050405020303" pitchFamily="18" charset="0"/>
              </a:rPr>
              <a:t> :	- right before leaving: Confirmation of stay abroad 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			- EU online Survey (Erasmus only)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	                       	- Alumni report (“</a:t>
            </a:r>
            <a:r>
              <a:rPr lang="en-GB" dirty="0" err="1">
                <a:latin typeface="Georgia" panose="02040502050405020303" pitchFamily="18" charset="0"/>
              </a:rPr>
              <a:t>Erfahrungsbericht</a:t>
            </a:r>
            <a:r>
              <a:rPr lang="en-GB" dirty="0">
                <a:latin typeface="Georgia" panose="02040502050405020303" pitchFamily="18" charset="0"/>
              </a:rPr>
              <a:t>”)</a:t>
            </a:r>
            <a:br>
              <a:rPr lang="en-GB" baseline="30000" dirty="0">
                <a:latin typeface="Georgia" panose="02040502050405020303" pitchFamily="18" charset="0"/>
              </a:rPr>
            </a:br>
            <a:r>
              <a:rPr lang="en-GB" baseline="30000" dirty="0">
                <a:latin typeface="Georgia" panose="02040502050405020303" pitchFamily="18" charset="0"/>
              </a:rPr>
              <a:t>			</a:t>
            </a:r>
            <a:r>
              <a:rPr lang="en-GB" dirty="0">
                <a:latin typeface="Georgia" panose="02040502050405020303" pitchFamily="18" charset="0"/>
              </a:rPr>
              <a:t>- Transcript of records 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			- Credit transfer form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D5FEE91-D2E8-44B4-9B94-CC1851395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tx1"/>
                </a:solidFill>
                <a:latin typeface="Georgia" panose="02040502050405020303" pitchFamily="18" charset="0"/>
              </a:rPr>
              <a:t>Erasmus/Swiss Mobility requirements </a:t>
            </a:r>
          </a:p>
        </p:txBody>
      </p:sp>
    </p:spTree>
    <p:extLst>
      <p:ext uri="{BB962C8B-B14F-4D97-AF65-F5344CB8AC3E}">
        <p14:creationId xmlns:p14="http://schemas.microsoft.com/office/powerpoint/2010/main" val="3788286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049B808-C745-4249-A877-978F8B059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881B9-E0BD-49CF-9C0D-9E1E98AC2A24}" type="datetime1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28.02.2024</a:t>
            </a:fld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id="{F3006AD9-298A-6E2B-3456-0EF84576E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title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664951-B5CD-BA4D-BDE5-A163F3D2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A0B49-8274-4492-8111-5E558BE9596A}" type="slidenum">
              <a:rPr kumimoji="0" lang="de-DE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11F7AA8-53E7-4E01-A6BE-414F3FCA70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latin typeface="Georgia" panose="02040502050405020303" pitchFamily="18" charset="0"/>
              </a:rPr>
              <a:t>Contact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07EC74FA-187B-474F-A129-921F22AA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br>
              <a:rPr lang="de-DE" sz="1600" dirty="0">
                <a:latin typeface="Georgia" panose="02040502050405020303" pitchFamily="18" charset="0"/>
              </a:rPr>
            </a:br>
            <a:br>
              <a:rPr lang="de-DE" sz="1600" dirty="0">
                <a:latin typeface="Georgia" panose="02040502050405020303" pitchFamily="18" charset="0"/>
              </a:rPr>
            </a:br>
            <a:br>
              <a:rPr lang="de-DE" sz="1600" dirty="0">
                <a:latin typeface="Georgia" panose="02040502050405020303" pitchFamily="18" charset="0"/>
              </a:rPr>
            </a:br>
            <a:br>
              <a:rPr lang="de-DE" sz="1600" dirty="0">
                <a:latin typeface="Georgia" panose="02040502050405020303" pitchFamily="18" charset="0"/>
              </a:rPr>
            </a:br>
            <a:br>
              <a:rPr lang="de-DE" sz="1600" dirty="0">
                <a:latin typeface="Georgia" panose="02040502050405020303" pitchFamily="18" charset="0"/>
              </a:rPr>
            </a:br>
            <a:r>
              <a:rPr lang="en-GB" sz="2400" dirty="0">
                <a:latin typeface="Georgia" panose="02040502050405020303" pitchFamily="18" charset="0"/>
              </a:rPr>
              <a:t>Irene Orrigo </a:t>
            </a:r>
            <a:br>
              <a:rPr lang="en-GB" sz="2400" dirty="0">
                <a:latin typeface="Georgia" panose="02040502050405020303" pitchFamily="18" charset="0"/>
              </a:rPr>
            </a:br>
            <a:r>
              <a:rPr lang="en-GB" sz="2400" dirty="0">
                <a:latin typeface="Georgia" panose="02040502050405020303" pitchFamily="18" charset="0"/>
              </a:rPr>
              <a:t>Head international Office</a:t>
            </a:r>
            <a:br>
              <a:rPr lang="en-GB" sz="2400" dirty="0">
                <a:latin typeface="Georgia" panose="02040502050405020303" pitchFamily="18" charset="0"/>
              </a:rPr>
            </a:br>
            <a:r>
              <a:rPr lang="en-GB" sz="2400" dirty="0">
                <a:latin typeface="Georgia" panose="02040502050405020303" pitchFamily="18" charset="0"/>
                <a:hlinkClick r:id="rId3"/>
              </a:rPr>
              <a:t>outgoings-wiwi@hu-berlin.de</a:t>
            </a:r>
            <a:br>
              <a:rPr lang="en-GB" sz="2400" dirty="0">
                <a:latin typeface="Georgia" panose="02040502050405020303" pitchFamily="18" charset="0"/>
              </a:rPr>
            </a:br>
            <a:r>
              <a:rPr lang="en-GB" sz="2400" dirty="0">
                <a:latin typeface="Georgia" panose="02040502050405020303" pitchFamily="18" charset="0"/>
              </a:rPr>
              <a:t>Office hours: </a:t>
            </a:r>
            <a:br>
              <a:rPr lang="en-GB" sz="2400" dirty="0">
                <a:latin typeface="Georgia" panose="02040502050405020303" pitchFamily="18" charset="0"/>
              </a:rPr>
            </a:br>
            <a:r>
              <a:rPr lang="en-GB" sz="2400" dirty="0">
                <a:latin typeface="Georgia" panose="02040502050405020303" pitchFamily="18" charset="0"/>
              </a:rPr>
              <a:t>Mo/Tue/Wed 10-12 Thu 15-17</a:t>
            </a:r>
            <a:br>
              <a:rPr lang="en-GB" sz="2400" dirty="0">
                <a:latin typeface="Georgia" panose="02040502050405020303" pitchFamily="18" charset="0"/>
              </a:rPr>
            </a:br>
            <a:r>
              <a:rPr lang="en-GB" sz="2400" dirty="0">
                <a:latin typeface="Georgia" panose="02040502050405020303" pitchFamily="18" charset="0"/>
              </a:rPr>
              <a:t>Tel: 030 20 93 99504</a:t>
            </a:r>
            <a:br>
              <a:rPr lang="en-GB" sz="1600" dirty="0">
                <a:latin typeface="Georgia" panose="02040502050405020303" pitchFamily="18" charset="0"/>
              </a:rPr>
            </a:br>
            <a:br>
              <a:rPr lang="en-GB" sz="1600" dirty="0">
                <a:latin typeface="Georgia" panose="02040502050405020303" pitchFamily="18" charset="0"/>
              </a:rPr>
            </a:br>
            <a:br>
              <a:rPr lang="de-DE" sz="2000" dirty="0">
                <a:latin typeface="Georgia" panose="02040502050405020303" pitchFamily="18" charset="0"/>
              </a:rPr>
            </a:br>
            <a:endParaRPr lang="de-DE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808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D5214B1-C9E8-4EAA-AC9D-77092A3398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Georgia" panose="02040502050405020303" pitchFamily="18" charset="0"/>
              </a:rPr>
              <a:t>No pain no gain: how to make sure you will not be asked the € € € back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ECTS : 24 semester / 15 trimester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All 24 ECTS credits are to be displayed in your transcript of records from your host institution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Erasmus academic requirements </a:t>
            </a:r>
            <a:r>
              <a:rPr lang="en-GB" b="1" dirty="0">
                <a:latin typeface="Georgia" panose="02040502050405020303" pitchFamily="18" charset="0"/>
              </a:rPr>
              <a:t>≠ </a:t>
            </a:r>
            <a:r>
              <a:rPr lang="en-GB" dirty="0">
                <a:latin typeface="Georgia" panose="02040502050405020303" pitchFamily="18" charset="0"/>
              </a:rPr>
              <a:t>transfer of credits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Aim 30 ECTS to make 24 sure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(Hardship case)</a:t>
            </a:r>
          </a:p>
          <a:p>
            <a:pPr marL="0" indent="0">
              <a:buNone/>
            </a:pPr>
            <a:endParaRPr lang="en-GB" b="1" dirty="0">
              <a:latin typeface="Georgia" panose="02040502050405020303" pitchFamily="18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D5FEE91-D2E8-44B4-9B94-CC1851395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68" y="1241672"/>
            <a:ext cx="10653632" cy="1217128"/>
          </a:xfrm>
        </p:spPr>
        <p:txBody>
          <a:bodyPr/>
          <a:lstStyle/>
          <a:p>
            <a:r>
              <a:rPr lang="en-GB" sz="3200" dirty="0">
                <a:solidFill>
                  <a:schemeClr val="tx1"/>
                </a:solidFill>
                <a:latin typeface="Georgia" panose="02040502050405020303" pitchFamily="18" charset="0"/>
              </a:rPr>
              <a:t>Erasmus/Swiss Mobility academic requirements </a:t>
            </a:r>
          </a:p>
        </p:txBody>
      </p:sp>
    </p:spTree>
    <p:extLst>
      <p:ext uri="{BB962C8B-B14F-4D97-AF65-F5344CB8AC3E}">
        <p14:creationId xmlns:p14="http://schemas.microsoft.com/office/powerpoint/2010/main" val="3702186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B757A26-4E64-460E-A20B-F6CF1B6C7A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Regulation in study program: it states what abroad courses can be recognised 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Courses beyond this group need to be validated as „equivalent“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Validation as equivalent: the course coordinator at HU needs to give his / her approval. Keep a written trace of it. Ask them at the beginning of the semester </a:t>
            </a:r>
            <a:r>
              <a:rPr lang="en-GB" dirty="0" err="1">
                <a:solidFill>
                  <a:schemeClr val="tx1"/>
                </a:solidFill>
                <a:latin typeface="Georgia" panose="02040502050405020303" pitchFamily="18" charset="0"/>
              </a:rPr>
              <a:t>rahter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 than at the end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Go for the electives instead of the core / compulsory courses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Interdisciplinary courses are easy to get credits for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EF0FA4E-5C94-47B2-A553-78429F32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Georgia" panose="02040502050405020303" pitchFamily="18" charset="0"/>
              </a:rPr>
              <a:t>Transfer of Credits</a:t>
            </a:r>
          </a:p>
        </p:txBody>
      </p:sp>
    </p:spTree>
    <p:extLst>
      <p:ext uri="{BB962C8B-B14F-4D97-AF65-F5344CB8AC3E}">
        <p14:creationId xmlns:p14="http://schemas.microsoft.com/office/powerpoint/2010/main" val="2644635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EB757A26-4E64-460E-A20B-F6CF1B6C7A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You can choose how many courses and whether you want to transfer credits at all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The </a:t>
            </a:r>
            <a:r>
              <a:rPr lang="en-GB" b="1">
                <a:solidFill>
                  <a:schemeClr val="tx1"/>
                </a:solidFill>
                <a:latin typeface="Georgia" panose="02040502050405020303" pitchFamily="18" charset="0"/>
              </a:rPr>
              <a:t>examination office </a:t>
            </a:r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is responsible for the transfer of credits 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Courses taken abroad can be retaken at the HU as long as you have not transferred the credits 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EF0FA4E-5C94-47B2-A553-78429F32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Georgia" panose="02040502050405020303" pitchFamily="18" charset="0"/>
              </a:rPr>
              <a:t>Transfer of Credits</a:t>
            </a:r>
          </a:p>
        </p:txBody>
      </p:sp>
    </p:spTree>
    <p:extLst>
      <p:ext uri="{BB962C8B-B14F-4D97-AF65-F5344CB8AC3E}">
        <p14:creationId xmlns:p14="http://schemas.microsoft.com/office/powerpoint/2010/main" val="3672803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CA39D81-0DCE-4257-A900-644FDE98A8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4000" y="2458800"/>
            <a:ext cx="9934575" cy="3014663"/>
          </a:xfrm>
        </p:spPr>
        <p:txBody>
          <a:bodyPr/>
          <a:lstStyle/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Only HU professors allowed to supervise and grade thesis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No credits for thesis within framework of exchange Semester</a:t>
            </a:r>
          </a:p>
          <a:p>
            <a:pPr>
              <a:lnSpc>
                <a:spcPct val="100000"/>
              </a:lnSpc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Academic research for thesis allowed during exchange semester</a:t>
            </a:r>
            <a:endParaRPr lang="en-GB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BC0F107-C541-4152-A1FC-86AEC160B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solidFill>
                  <a:schemeClr val="tx1"/>
                </a:solidFill>
                <a:latin typeface="Georgia" panose="02040502050405020303" pitchFamily="18" charset="0"/>
              </a:rPr>
              <a:t>Bachelor and Master Thesis </a:t>
            </a:r>
          </a:p>
        </p:txBody>
      </p:sp>
    </p:spTree>
    <p:extLst>
      <p:ext uri="{BB962C8B-B14F-4D97-AF65-F5344CB8AC3E}">
        <p14:creationId xmlns:p14="http://schemas.microsoft.com/office/powerpoint/2010/main" val="3315716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FA1033-23F2-44E3-B466-20032D5327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/>
                </a:solidFill>
                <a:latin typeface="Georgia" panose="02040502050405020303" pitchFamily="18" charset="0"/>
              </a:rPr>
              <a:t>EU+Schengen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 Area </a:t>
            </a:r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→ </a:t>
            </a:r>
            <a:r>
              <a:rPr lang="en-GB" dirty="0" err="1">
                <a:solidFill>
                  <a:schemeClr val="tx1"/>
                </a:solidFill>
                <a:latin typeface="Georgia" panose="02040502050405020303" pitchFamily="18" charset="0"/>
              </a:rPr>
              <a:t>EU+Schengen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 Area = no need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 err="1">
                <a:solidFill>
                  <a:schemeClr val="tx1"/>
                </a:solidFill>
                <a:latin typeface="Georgia" panose="02040502050405020303" pitchFamily="18" charset="0"/>
              </a:rPr>
              <a:t>EU+Schengen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 Area </a:t>
            </a:r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→ non </a:t>
            </a:r>
            <a:r>
              <a:rPr lang="en-GB" dirty="0" err="1">
                <a:solidFill>
                  <a:schemeClr val="tx1"/>
                </a:solidFill>
                <a:latin typeface="Georgia" panose="02040502050405020303" pitchFamily="18" charset="0"/>
              </a:rPr>
              <a:t>EU+Schengen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 Area = need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non </a:t>
            </a:r>
            <a:r>
              <a:rPr lang="en-GB" dirty="0" err="1">
                <a:solidFill>
                  <a:schemeClr val="tx1"/>
                </a:solidFill>
                <a:latin typeface="Georgia" panose="02040502050405020303" pitchFamily="18" charset="0"/>
              </a:rPr>
              <a:t>EU+Schengen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 Area</a:t>
            </a:r>
            <a:r>
              <a:rPr lang="en-GB" b="1" dirty="0">
                <a:solidFill>
                  <a:schemeClr val="tx1"/>
                </a:solidFill>
                <a:latin typeface="Georgia" panose="02040502050405020303" pitchFamily="18" charset="0"/>
              </a:rPr>
              <a:t> → </a:t>
            </a:r>
            <a:r>
              <a:rPr lang="en-GB" dirty="0" err="1">
                <a:solidFill>
                  <a:schemeClr val="tx1"/>
                </a:solidFill>
                <a:latin typeface="Georgia" panose="02040502050405020303" pitchFamily="18" charset="0"/>
              </a:rPr>
              <a:t>EU+Schengen</a:t>
            </a: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 Area = double check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  <a:latin typeface="Georgia" panose="02040502050405020303" pitchFamily="18" charset="0"/>
              </a:rPr>
              <a:t>Golden rule: check with embassy even before getting letter of admission from host university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4C9AAC5-D9DD-404E-B730-91BD6FA9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Georgia" panose="02040502050405020303" pitchFamily="18" charset="0"/>
              </a:rPr>
              <a:t>Visa</a:t>
            </a:r>
          </a:p>
        </p:txBody>
      </p:sp>
    </p:spTree>
    <p:extLst>
      <p:ext uri="{BB962C8B-B14F-4D97-AF65-F5344CB8AC3E}">
        <p14:creationId xmlns:p14="http://schemas.microsoft.com/office/powerpoint/2010/main" val="1947840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0BA63F2-CFA0-4AD7-BF2C-040061F41F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EU citizens + EU Country = coverage extension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Coverage extension = (partial) coverage of medical bills and emergencies 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Depending on Country: you may need to pay for medical bills and request a reimbursement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Non EU citizens: contact health insurance – possibly purchase coverage extension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 dirty="0">
                <a:latin typeface="Georgia" panose="02040502050405020303" pitchFamily="18" charset="0"/>
              </a:rPr>
              <a:t>Non EU countries: contact health insurance – possibly purchase coverage extension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4A33F628-E945-46A2-B90E-F39932614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Health insurance</a:t>
            </a:r>
          </a:p>
        </p:txBody>
      </p:sp>
    </p:spTree>
    <p:extLst>
      <p:ext uri="{BB962C8B-B14F-4D97-AF65-F5344CB8AC3E}">
        <p14:creationId xmlns:p14="http://schemas.microsoft.com/office/powerpoint/2010/main" val="3376574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D28A3C9-5167-4548-8DF7-63E7C8D9DE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Moodle Chatroom (ERASMUS Outgoings WiWi - </a:t>
            </a:r>
            <a:r>
              <a:rPr lang="en-GB">
                <a:solidFill>
                  <a:schemeClr val="tx1"/>
                </a:solidFill>
                <a:latin typeface="Georgia" panose="020405020504050203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Diskussionsforum und Tauschbörse</a:t>
            </a:r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)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Alumni reports (students from the previous years) 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Social networks at host institution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Buddy/mentoring programs at host institution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Volounteer to create/manage group </a:t>
            </a:r>
          </a:p>
          <a:p>
            <a:pPr>
              <a:buSzPct val="100000"/>
              <a:buFont typeface="Wingdings" panose="05000000000000000000" pitchFamily="2" charset="2"/>
              <a:buChar char="§"/>
            </a:pPr>
            <a:endParaRPr lang="en-GB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endParaRPr lang="en-GB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F2F1FE77-79A1-4177-8C66-EAF84606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>
                <a:latin typeface="Georgia" panose="02040502050405020303" pitchFamily="18" charset="0"/>
              </a:rPr>
              <a:t>How to connect </a:t>
            </a:r>
          </a:p>
        </p:txBody>
      </p:sp>
    </p:spTree>
    <p:extLst>
      <p:ext uri="{BB962C8B-B14F-4D97-AF65-F5344CB8AC3E}">
        <p14:creationId xmlns:p14="http://schemas.microsoft.com/office/powerpoint/2010/main" val="24249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3709870B-BE70-4862-A3A3-5C39CCFBEABE}"/>
              </a:ext>
            </a:extLst>
          </p:cNvPr>
          <p:cNvSpPr txBox="1"/>
          <p:nvPr/>
        </p:nvSpPr>
        <p:spPr>
          <a:xfrm>
            <a:off x="795528" y="640080"/>
            <a:ext cx="4078224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ts val="2100"/>
              </a:lnSpc>
            </a:pPr>
            <a:r>
              <a:rPr lang="en-GB" sz="3200" dirty="0">
                <a:latin typeface="Georgia" panose="02040502050405020303" pitchFamily="18" charset="0"/>
              </a:rPr>
              <a:t>Useful links</a:t>
            </a:r>
          </a:p>
          <a:p>
            <a:pPr algn="l">
              <a:lnSpc>
                <a:spcPts val="2100"/>
              </a:lnSpc>
            </a:pPr>
            <a:endParaRPr lang="en-GB" sz="3200" dirty="0">
              <a:latin typeface="Georgia" panose="02040502050405020303" pitchFamily="18" charset="0"/>
            </a:endParaRPr>
          </a:p>
          <a:p>
            <a:pPr algn="l">
              <a:lnSpc>
                <a:spcPts val="2100"/>
              </a:lnSpc>
            </a:pPr>
            <a:endParaRPr lang="en-GB" sz="3200" dirty="0">
              <a:latin typeface="Georgia" panose="02040502050405020303" pitchFamily="18" charset="0"/>
            </a:endParaRPr>
          </a:p>
          <a:p>
            <a:pPr algn="l">
              <a:lnSpc>
                <a:spcPts val="2100"/>
              </a:lnSpc>
            </a:pPr>
            <a:endParaRPr lang="en-GB" sz="3200" dirty="0">
              <a:latin typeface="Georgia" panose="02040502050405020303" pitchFamily="18" charset="0"/>
            </a:endParaRPr>
          </a:p>
          <a:p>
            <a:pPr algn="l">
              <a:lnSpc>
                <a:spcPts val="2100"/>
              </a:lnSpc>
            </a:pPr>
            <a:endParaRPr lang="en-GB" sz="3200" dirty="0">
              <a:latin typeface="Georgia" panose="02040502050405020303" pitchFamily="18" charset="0"/>
            </a:endParaRPr>
          </a:p>
          <a:p>
            <a:pPr>
              <a:lnSpc>
                <a:spcPts val="2100"/>
              </a:lnSpc>
            </a:pPr>
            <a:r>
              <a:rPr lang="en-GB" sz="3200" dirty="0">
                <a:latin typeface="Georgia" panose="02040502050405020303" pitchFamily="18" charset="0"/>
              </a:rPr>
              <a:t>Our website: timeline and forms </a:t>
            </a:r>
          </a:p>
          <a:p>
            <a:pPr algn="l">
              <a:lnSpc>
                <a:spcPts val="2100"/>
              </a:lnSpc>
            </a:pPr>
            <a:r>
              <a:rPr lang="en-GB" sz="3200" dirty="0">
                <a:latin typeface="Georgia" panose="02040502050405020303" pitchFamily="18" charset="0"/>
              </a:rPr>
              <a:t>                                                                          Examination office: </a:t>
            </a:r>
          </a:p>
          <a:p>
            <a:pPr algn="l">
              <a:lnSpc>
                <a:spcPts val="2100"/>
              </a:lnSpc>
            </a:pPr>
            <a:r>
              <a:rPr lang="en-GB" sz="3200" dirty="0">
                <a:latin typeface="Georgia" panose="02040502050405020303" pitchFamily="18" charset="0"/>
              </a:rPr>
              <a:t>								study regulation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8037190-A7D2-470E-AC87-A10A6A3E6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424" y="3041905"/>
            <a:ext cx="3483864" cy="348386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27A602B-49B7-47CA-9C35-951CDC915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96" y="2324877"/>
            <a:ext cx="4467808" cy="44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49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9FC1CEA-05EB-42C3-AFDF-DC2066E2CB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3236975"/>
            <a:ext cx="5531400" cy="2822703"/>
          </a:xfrm>
        </p:spPr>
        <p:txBody>
          <a:bodyPr/>
          <a:lstStyle/>
          <a:p>
            <a:pPr marL="0" indent="0">
              <a:buNone/>
            </a:pPr>
            <a:r>
              <a:rPr lang="en-GB" sz="7200" b="1" dirty="0">
                <a:solidFill>
                  <a:schemeClr val="tx1"/>
                </a:solidFill>
                <a:latin typeface="Georgia" panose="02040502050405020303" pitchFamily="18" charset="0"/>
              </a:rPr>
              <a:t>Questions</a:t>
            </a:r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00D8A17D-C7C1-48BB-B6F9-C3BA1B06BD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6474"/>
          <a:stretch>
            <a:fillRect/>
          </a:stretch>
        </p:blipFill>
        <p:spPr>
          <a:xfrm>
            <a:off x="5626100" y="479425"/>
            <a:ext cx="4806950" cy="5580063"/>
          </a:xfrm>
        </p:spPr>
      </p:pic>
    </p:spTree>
    <p:extLst>
      <p:ext uri="{BB962C8B-B14F-4D97-AF65-F5344CB8AC3E}">
        <p14:creationId xmlns:p14="http://schemas.microsoft.com/office/powerpoint/2010/main" val="3217483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A2F9A4-279D-49BC-B440-4DF44AEC4D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37748" y="1856231"/>
            <a:ext cx="6756844" cy="4363593"/>
          </a:xfrm>
        </p:spPr>
        <p:txBody>
          <a:bodyPr/>
          <a:lstStyle/>
          <a:p>
            <a:r>
              <a:rPr lang="de-DE" sz="12000" dirty="0" err="1">
                <a:latin typeface="Georgia" panose="02040502050405020303" pitchFamily="18" charset="0"/>
              </a:rPr>
              <a:t>Presentation</a:t>
            </a:r>
            <a:endParaRPr lang="de-DE" sz="12000" dirty="0">
              <a:latin typeface="Georgia" panose="02040502050405020303" pitchFamily="18" charset="0"/>
            </a:endParaRPr>
          </a:p>
          <a:p>
            <a:r>
              <a:rPr lang="de-DE" sz="3200" dirty="0">
                <a:latin typeface="Georgia" panose="02040502050405020303" pitchFamily="18" charset="0"/>
              </a:rPr>
              <a:t>(120 min)</a:t>
            </a:r>
          </a:p>
        </p:txBody>
      </p:sp>
      <p:sp>
        <p:nvSpPr>
          <p:cNvPr id="7" name="Titel 5">
            <a:extLst>
              <a:ext uri="{FF2B5EF4-FFF2-40B4-BE49-F238E27FC236}">
                <a16:creationId xmlns:a16="http://schemas.microsoft.com/office/drawing/2014/main" id="{D7E72832-4F21-4732-B9A2-8C31DB09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38175"/>
            <a:ext cx="4517708" cy="5580062"/>
          </a:xfrm>
        </p:spPr>
        <p:txBody>
          <a:bodyPr/>
          <a:lstStyle/>
          <a:p>
            <a:br>
              <a:rPr lang="de-DE" sz="2800" dirty="0">
                <a:latin typeface="Georgia" panose="02040502050405020303" pitchFamily="18" charset="0"/>
              </a:rPr>
            </a:br>
            <a:endParaRPr lang="de-DE" sz="2800" dirty="0">
              <a:latin typeface="Georgia" panose="02040502050405020303" pitchFamily="18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94F871F-1A71-430A-8734-B1AD70EE3FE5}"/>
              </a:ext>
            </a:extLst>
          </p:cNvPr>
          <p:cNvSpPr txBox="1"/>
          <p:nvPr/>
        </p:nvSpPr>
        <p:spPr>
          <a:xfrm>
            <a:off x="670084" y="828642"/>
            <a:ext cx="4332256" cy="69163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latin typeface="Georgia" panose="02040502050405020303" pitchFamily="18" charset="0"/>
              </a:rPr>
              <a:t>Lots of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latin typeface="Georgia" panose="02040502050405020303" pitchFamily="18" charset="0"/>
              </a:rPr>
              <a:t>Power point sent to you via email and uploaded on the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latin typeface="Georgia" panose="02040502050405020303" pitchFamily="18" charset="0"/>
              </a:rPr>
              <a:t>Room for questions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b="1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b="1" dirty="0">
                <a:latin typeface="Georgia" panose="02040502050405020303" pitchFamily="18" charset="0"/>
              </a:rPr>
              <a:t>Arrange individual meeting if needed</a:t>
            </a:r>
          </a:p>
          <a:p>
            <a:endParaRPr lang="de-DE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316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D5B4D2A-474F-9F5E-0F49-AD3C93E2B451}"/>
              </a:ext>
            </a:extLst>
          </p:cNvPr>
          <p:cNvSpPr txBox="1">
            <a:spLocks/>
          </p:cNvSpPr>
          <p:nvPr/>
        </p:nvSpPr>
        <p:spPr>
          <a:xfrm>
            <a:off x="1134000" y="1106160"/>
            <a:ext cx="9936000" cy="5386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712788" indent="-712788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7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82663" indent="-630238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35088" indent="-620713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95450" indent="-619125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47875" indent="-615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376C"/>
                </a:solidFill>
                <a:effectLst/>
                <a:uLnTx/>
                <a:uFillTx/>
                <a:latin typeface="Georgia" panose="02040502050405020303" pitchFamily="18" charset="0"/>
              </a:rPr>
              <a:t>Agenda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76C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973753B3-8B04-E405-DD2B-FF80648FF4FA}"/>
              </a:ext>
            </a:extLst>
          </p:cNvPr>
          <p:cNvSpPr txBox="1">
            <a:spLocks/>
          </p:cNvSpPr>
          <p:nvPr/>
        </p:nvSpPr>
        <p:spPr>
          <a:xfrm>
            <a:off x="1134000" y="2458800"/>
            <a:ext cx="9934575" cy="30365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712788" indent="-712788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7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82663" indent="-630238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35088" indent="-620713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95450" indent="-619125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47875" indent="-615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A1461A2F-870B-1810-07B6-9E156EB3B935}"/>
              </a:ext>
            </a:extLst>
          </p:cNvPr>
          <p:cNvSpPr txBox="1">
            <a:spLocks/>
          </p:cNvSpPr>
          <p:nvPr/>
        </p:nvSpPr>
        <p:spPr>
          <a:xfrm>
            <a:off x="1134000" y="1648262"/>
            <a:ext cx="9934575" cy="30146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534988" indent="-534988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7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714375" indent="-361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1076325" indent="-361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1793875" indent="-361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srgbClr val="00376C"/>
                </a:solidFill>
                <a:effectLst/>
                <a:uLnTx/>
                <a:uFillTx/>
                <a:latin typeface="Georgia" panose="02040502050405020303" pitchFamily="18" charset="0"/>
              </a:rPr>
              <a:t>Introduction: where do we stand now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600" b="0" i="0" u="none" strike="noStrike" kern="1200" cap="none" spc="0" normalizeH="0" baseline="0" dirty="0">
                <a:ln>
                  <a:noFill/>
                </a:ln>
                <a:solidFill>
                  <a:srgbClr val="00376C"/>
                </a:solidFill>
                <a:effectLst/>
                <a:uLnTx/>
                <a:uFillTx/>
                <a:latin typeface="Georgia" panose="02040502050405020303" pitchFamily="18" charset="0"/>
              </a:rPr>
              <a:t>Nomination: what is it and current status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>
                <a:solidFill>
                  <a:srgbClr val="00376C"/>
                </a:solidFill>
                <a:latin typeface="Georgia" panose="02040502050405020303" pitchFamily="18" charset="0"/>
              </a:rPr>
              <a:t>Registration/Application: what, how, when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>
                <a:solidFill>
                  <a:srgbClr val="00376C"/>
                </a:solidFill>
                <a:latin typeface="Georgia" panose="02040502050405020303" pitchFamily="18" charset="0"/>
              </a:rPr>
              <a:t>Matriculation at the HU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en-GB" sz="3600" dirty="0">
                <a:solidFill>
                  <a:srgbClr val="00376C"/>
                </a:solidFill>
                <a:latin typeface="Georgia" panose="02040502050405020303" pitchFamily="18" charset="0"/>
              </a:rPr>
              <a:t>(Online) Learning Agreement</a:t>
            </a:r>
          </a:p>
          <a:p>
            <a:pPr>
              <a:lnSpc>
                <a:spcPct val="100000"/>
              </a:lnSpc>
              <a:buSzPct val="9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376C"/>
                </a:solidFill>
                <a:latin typeface="Georgia" panose="02040502050405020303" pitchFamily="18" charset="0"/>
              </a:rPr>
              <a:t>Grant Agreement/Swiss Mobility</a:t>
            </a:r>
          </a:p>
          <a:p>
            <a:pPr>
              <a:lnSpc>
                <a:spcPct val="100000"/>
              </a:lnSpc>
              <a:buSzPct val="90000"/>
              <a:buFont typeface="Arial" panose="020B0604020202020204" pitchFamily="34" charset="0"/>
              <a:buChar char="•"/>
              <a:defRPr/>
            </a:pPr>
            <a:endParaRPr lang="de-DE" sz="3600" dirty="0">
              <a:solidFill>
                <a:srgbClr val="00376C"/>
              </a:solidFill>
              <a:latin typeface="Georgia" panose="02040502050405020303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de-DE" sz="3600" dirty="0">
              <a:solidFill>
                <a:srgbClr val="00376C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311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D5B4D2A-474F-9F5E-0F49-AD3C93E2B451}"/>
              </a:ext>
            </a:extLst>
          </p:cNvPr>
          <p:cNvSpPr txBox="1">
            <a:spLocks/>
          </p:cNvSpPr>
          <p:nvPr/>
        </p:nvSpPr>
        <p:spPr>
          <a:xfrm>
            <a:off x="1134000" y="1122304"/>
            <a:ext cx="9936000" cy="53860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712788" indent="-712788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7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82663" indent="-630238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35088" indent="-620713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95450" indent="-619125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47875" indent="-615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376C"/>
                </a:solidFill>
                <a:effectLst/>
                <a:uLnTx/>
                <a:uFillTx/>
                <a:latin typeface="Georgia" panose="02040502050405020303" pitchFamily="18" charset="0"/>
              </a:rPr>
              <a:t>Agenda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76C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4" name="Textplatzhalter 5">
            <a:extLst>
              <a:ext uri="{FF2B5EF4-FFF2-40B4-BE49-F238E27FC236}">
                <a16:creationId xmlns:a16="http://schemas.microsoft.com/office/drawing/2014/main" id="{973753B3-8B04-E405-DD2B-FF80648FF4FA}"/>
              </a:ext>
            </a:extLst>
          </p:cNvPr>
          <p:cNvSpPr txBox="1">
            <a:spLocks/>
          </p:cNvSpPr>
          <p:nvPr/>
        </p:nvSpPr>
        <p:spPr>
          <a:xfrm>
            <a:off x="1134000" y="2458800"/>
            <a:ext cx="9934575" cy="30365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712788" indent="-712788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7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82663" indent="-630238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35088" indent="-620713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95450" indent="-619125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47875" indent="-615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 sz="2000" kern="120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A1461A2F-870B-1810-07B6-9E156EB3B935}"/>
              </a:ext>
            </a:extLst>
          </p:cNvPr>
          <p:cNvSpPr txBox="1">
            <a:spLocks/>
          </p:cNvSpPr>
          <p:nvPr/>
        </p:nvSpPr>
        <p:spPr>
          <a:xfrm>
            <a:off x="1134000" y="1609389"/>
            <a:ext cx="9934575" cy="30146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534988" indent="-534988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7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1pPr>
            <a:lvl2pPr marL="714375" indent="-361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2pPr>
            <a:lvl3pPr marL="1076325" indent="-361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3pPr>
            <a:lvl4pPr marL="1438275" indent="-361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4pPr>
            <a:lvl5pPr marL="1793875" indent="-361950" algn="l" defTabSz="914400" rtl="0" eaLnBrk="1" latinLnBrk="0" hangingPunct="1">
              <a:lnSpc>
                <a:spcPts val="2100"/>
              </a:lnSpc>
              <a:spcBef>
                <a:spcPts val="2100"/>
              </a:spcBef>
              <a:spcAft>
                <a:spcPts val="0"/>
              </a:spcAft>
              <a:buSzPct val="5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400" kern="1200">
                <a:solidFill>
                  <a:schemeClr val="accent5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9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376C"/>
                </a:solidFill>
                <a:latin typeface="Georgia" panose="02040502050405020303" pitchFamily="18" charset="0"/>
              </a:rPr>
              <a:t>Erasmus academic requirements </a:t>
            </a:r>
          </a:p>
          <a:p>
            <a:pPr>
              <a:lnSpc>
                <a:spcPct val="100000"/>
              </a:lnSpc>
              <a:buSzPct val="9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376C"/>
                </a:solidFill>
                <a:latin typeface="Georgia" panose="02040502050405020303" pitchFamily="18" charset="0"/>
              </a:rPr>
              <a:t>Transfer of credits</a:t>
            </a:r>
          </a:p>
          <a:p>
            <a:pPr>
              <a:lnSpc>
                <a:spcPct val="100000"/>
              </a:lnSpc>
              <a:buSzPct val="9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376C"/>
                </a:solidFill>
                <a:latin typeface="Georgia" panose="02040502050405020303" pitchFamily="18" charset="0"/>
              </a:rPr>
              <a:t>Bachelor and Master thesis</a:t>
            </a:r>
          </a:p>
          <a:p>
            <a:pPr>
              <a:lnSpc>
                <a:spcPct val="100000"/>
              </a:lnSpc>
              <a:buSzPct val="9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376C"/>
                </a:solidFill>
                <a:latin typeface="Georgia" panose="02040502050405020303" pitchFamily="18" charset="0"/>
              </a:rPr>
              <a:t>Visa </a:t>
            </a:r>
          </a:p>
          <a:p>
            <a:pPr>
              <a:lnSpc>
                <a:spcPct val="100000"/>
              </a:lnSpc>
              <a:buSzPct val="9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376C"/>
                </a:solidFill>
                <a:latin typeface="Georgia" panose="02040502050405020303" pitchFamily="18" charset="0"/>
              </a:rPr>
              <a:t>Health Insurance</a:t>
            </a:r>
          </a:p>
          <a:p>
            <a:pPr lvl="0">
              <a:lnSpc>
                <a:spcPct val="100000"/>
              </a:lnSpc>
              <a:buSzPct val="90000"/>
              <a:buFont typeface="Arial" panose="020B0604020202020204" pitchFamily="34" charset="0"/>
              <a:buChar char="•"/>
              <a:defRPr/>
            </a:pPr>
            <a:r>
              <a:rPr lang="en-GB" sz="3600" dirty="0">
                <a:solidFill>
                  <a:srgbClr val="00376C"/>
                </a:solidFill>
                <a:latin typeface="Georgia" panose="02040502050405020303" pitchFamily="18" charset="0"/>
              </a:rPr>
              <a:t>How to connect </a:t>
            </a:r>
          </a:p>
          <a:p>
            <a:pPr marR="0" lvl="0" algn="l" defTabSz="914400" rtl="0" eaLnBrk="1" fontAlgn="auto" latinLnBrk="0" hangingPunct="1">
              <a:lnSpc>
                <a:spcPts val="2060"/>
              </a:lnSpc>
              <a:spcBef>
                <a:spcPts val="21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67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1359133-BC67-4ECB-97D2-14DFB07E2B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3468" y="2667960"/>
            <a:ext cx="4879975" cy="2880000"/>
          </a:xfrm>
        </p:spPr>
        <p:txBody>
          <a:bodyPr/>
          <a:lstStyle/>
          <a:p>
            <a:r>
              <a:rPr lang="en-GB" dirty="0">
                <a:solidFill>
                  <a:srgbClr val="00376C"/>
                </a:solidFill>
              </a:rPr>
              <a:t>Where do we stand now?</a:t>
            </a:r>
          </a:p>
          <a:p>
            <a:endParaRPr lang="en-GB" dirty="0">
              <a:solidFill>
                <a:srgbClr val="00376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376C"/>
                </a:solidFill>
              </a:rPr>
              <a:t>Over 90 Students going abroad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376C"/>
                </a:solidFill>
              </a:rPr>
              <a:t>Winter Semester 2024/25 or Summer Semester 2025 or both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376C"/>
                </a:solidFill>
              </a:rPr>
              <a:t>18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376C"/>
                </a:solidFill>
              </a:rPr>
              <a:t>44 universities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376C"/>
                </a:solidFill>
              </a:rPr>
              <a:t>Submitted nominations: 62 out of 91</a:t>
            </a:r>
          </a:p>
          <a:p>
            <a:endParaRPr lang="en-GB" dirty="0"/>
          </a:p>
          <a:p>
            <a:endParaRPr lang="de-DE" dirty="0"/>
          </a:p>
        </p:txBody>
      </p:sp>
      <p:pic>
        <p:nvPicPr>
          <p:cNvPr id="11" name="Bildplatzhalter 10">
            <a:extLst>
              <a:ext uri="{FF2B5EF4-FFF2-40B4-BE49-F238E27FC236}">
                <a16:creationId xmlns:a16="http://schemas.microsoft.com/office/drawing/2014/main" id="{B80DAAB1-DFE7-482E-AE46-6DA218DD3A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b="115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1601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11EB746-2B60-90DE-88B5-6814F76D2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887" y="1085551"/>
            <a:ext cx="901282" cy="901282"/>
          </a:xfrm>
          <a:prstGeom prst="rect">
            <a:avLst/>
          </a:prstGeom>
        </p:spPr>
      </p:pic>
      <p:sp>
        <p:nvSpPr>
          <p:cNvPr id="11" name="Textfeld 45">
            <a:extLst>
              <a:ext uri="{FF2B5EF4-FFF2-40B4-BE49-F238E27FC236}">
                <a16:creationId xmlns:a16="http://schemas.microsoft.com/office/drawing/2014/main" id="{DAC6C786-09C9-9971-4241-68DB395996DD}"/>
              </a:ext>
            </a:extLst>
          </p:cNvPr>
          <p:cNvSpPr txBox="1"/>
          <p:nvPr/>
        </p:nvSpPr>
        <p:spPr>
          <a:xfrm>
            <a:off x="415258" y="3209504"/>
            <a:ext cx="1906587" cy="731457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GB" b="1">
                <a:solidFill>
                  <a:srgbClr val="0000FF"/>
                </a:solidFill>
                <a:latin typeface="Georgia" panose="02040502050405020303" pitchFamily="18" charset="0"/>
              </a:rPr>
              <a:t>Application at HU</a:t>
            </a:r>
            <a:endParaRPr lang="en-GB" b="1" u="none" strike="noStrike" baseline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7CC3B19-3E0D-05EB-379A-3897B47F83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18265">
            <a:off x="2541301" y="1388554"/>
            <a:ext cx="295275" cy="2952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0BCAD7B-5FF5-4310-AA6F-679E86304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75767" y="1104873"/>
            <a:ext cx="901282" cy="901282"/>
          </a:xfrm>
          <a:prstGeom prst="rect">
            <a:avLst/>
          </a:prstGeom>
        </p:spPr>
      </p:pic>
      <p:sp>
        <p:nvSpPr>
          <p:cNvPr id="18" name="Textfeld 45">
            <a:extLst>
              <a:ext uri="{FF2B5EF4-FFF2-40B4-BE49-F238E27FC236}">
                <a16:creationId xmlns:a16="http://schemas.microsoft.com/office/drawing/2014/main" id="{8EFEE885-2F3E-443E-BFB3-DD924790ECBC}"/>
              </a:ext>
            </a:extLst>
          </p:cNvPr>
          <p:cNvSpPr txBox="1"/>
          <p:nvPr/>
        </p:nvSpPr>
        <p:spPr>
          <a:xfrm>
            <a:off x="3091437" y="3209503"/>
            <a:ext cx="1906587" cy="731457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GB" b="1">
                <a:solidFill>
                  <a:srgbClr val="0000FF"/>
                </a:solidFill>
                <a:latin typeface="Georgia" panose="02040502050405020303" pitchFamily="18" charset="0"/>
              </a:rPr>
              <a:t>Offer acceptance</a:t>
            </a:r>
            <a:endParaRPr lang="en-GB" b="1" u="none" strike="noStrike" baseline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87849ED-B627-44C7-895C-3A80C917C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18265">
            <a:off x="5217533" y="1407878"/>
            <a:ext cx="295275" cy="29527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DEBDE82-6440-4888-A2D7-96D950C14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283690">
            <a:off x="6381991" y="2468593"/>
            <a:ext cx="902286" cy="15241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064BC72-6268-CE9F-5C8D-EE23D9524C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53292" y="1105876"/>
            <a:ext cx="901282" cy="901282"/>
          </a:xfrm>
          <a:prstGeom prst="rect">
            <a:avLst/>
          </a:prstGeom>
        </p:spPr>
      </p:pic>
      <p:sp>
        <p:nvSpPr>
          <p:cNvPr id="23" name="Textfeld 45">
            <a:extLst>
              <a:ext uri="{FF2B5EF4-FFF2-40B4-BE49-F238E27FC236}">
                <a16:creationId xmlns:a16="http://schemas.microsoft.com/office/drawing/2014/main" id="{9F16B525-AE54-400E-AB5C-81188AE04570}"/>
              </a:ext>
            </a:extLst>
          </p:cNvPr>
          <p:cNvSpPr txBox="1"/>
          <p:nvPr/>
        </p:nvSpPr>
        <p:spPr>
          <a:xfrm>
            <a:off x="6096000" y="3209503"/>
            <a:ext cx="1906587" cy="731457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>
                <a:latin typeface="Georgia" panose="02040502050405020303" pitchFamily="18" charset="0"/>
              </a:rPr>
              <a:t>Nomination </a:t>
            </a:r>
            <a:r>
              <a:rPr lang="en-GB" sz="1000" b="1">
                <a:latin typeface="Georgia" panose="02040502050405020303" pitchFamily="18" charset="0"/>
              </a:rPr>
              <a:t>(International office´s task)</a:t>
            </a:r>
            <a:endParaRPr lang="en-GB" b="1" u="none" strike="noStrike" baseline="0">
              <a:latin typeface="Georgia" panose="02040502050405020303" pitchFamily="18" charset="0"/>
            </a:endParaRP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DC9E66FA-8387-06A0-6AC1-3AE2B7181D81}"/>
              </a:ext>
            </a:extLst>
          </p:cNvPr>
          <p:cNvCxnSpPr>
            <a:cxnSpLocks/>
          </p:cNvCxnSpPr>
          <p:nvPr/>
        </p:nvCxnSpPr>
        <p:spPr>
          <a:xfrm>
            <a:off x="4111710" y="2133517"/>
            <a:ext cx="249978" cy="772411"/>
          </a:xfrm>
          <a:prstGeom prst="line">
            <a:avLst/>
          </a:prstGeom>
          <a:ln w="31750">
            <a:headEnd type="none" w="sm" len="sm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03564E0D-E16E-4B1F-8CE5-8A3C4D87AC09}"/>
              </a:ext>
            </a:extLst>
          </p:cNvPr>
          <p:cNvCxnSpPr>
            <a:cxnSpLocks/>
          </p:cNvCxnSpPr>
          <p:nvPr/>
        </p:nvCxnSpPr>
        <p:spPr>
          <a:xfrm>
            <a:off x="1308150" y="2158594"/>
            <a:ext cx="249978" cy="772411"/>
          </a:xfrm>
          <a:prstGeom prst="line">
            <a:avLst/>
          </a:prstGeom>
          <a:ln w="31750">
            <a:headEnd type="none" w="sm" len="sm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Grafik 27">
            <a:extLst>
              <a:ext uri="{FF2B5EF4-FFF2-40B4-BE49-F238E27FC236}">
                <a16:creationId xmlns:a16="http://schemas.microsoft.com/office/drawing/2014/main" id="{26DFCB16-D2FB-4B59-A6E9-230943560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0411">
            <a:off x="9248819" y="4287693"/>
            <a:ext cx="1844950" cy="18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69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FE81728-A364-4742-94D2-45E55FE75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A0B49-8274-4492-8111-5E558BE9596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1" name="Textfeld 45">
            <a:extLst>
              <a:ext uri="{FF2B5EF4-FFF2-40B4-BE49-F238E27FC236}">
                <a16:creationId xmlns:a16="http://schemas.microsoft.com/office/drawing/2014/main" id="{DAC6C786-09C9-9971-4241-68DB395996DD}"/>
              </a:ext>
            </a:extLst>
          </p:cNvPr>
          <p:cNvSpPr txBox="1"/>
          <p:nvPr/>
        </p:nvSpPr>
        <p:spPr>
          <a:xfrm>
            <a:off x="415258" y="3209504"/>
            <a:ext cx="1906587" cy="731457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GB" sz="1500" b="1">
                <a:solidFill>
                  <a:srgbClr val="0000FF"/>
                </a:solidFill>
                <a:latin typeface="Georgia" panose="02040502050405020303" pitchFamily="18" charset="0"/>
              </a:rPr>
              <a:t>Application / Registration at Host University</a:t>
            </a:r>
            <a:endParaRPr lang="en-GB" sz="1500" b="1" u="none" strike="noStrike" baseline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7CC3B19-3E0D-05EB-379A-3897B47F83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18265">
            <a:off x="2541301" y="1388554"/>
            <a:ext cx="295275" cy="295275"/>
          </a:xfrm>
          <a:prstGeom prst="rect">
            <a:avLst/>
          </a:prstGeom>
        </p:spPr>
      </p:pic>
      <p:sp>
        <p:nvSpPr>
          <p:cNvPr id="18" name="Textfeld 45">
            <a:extLst>
              <a:ext uri="{FF2B5EF4-FFF2-40B4-BE49-F238E27FC236}">
                <a16:creationId xmlns:a16="http://schemas.microsoft.com/office/drawing/2014/main" id="{8EFEE885-2F3E-443E-BFB3-DD924790ECBC}"/>
              </a:ext>
            </a:extLst>
          </p:cNvPr>
          <p:cNvSpPr txBox="1"/>
          <p:nvPr/>
        </p:nvSpPr>
        <p:spPr>
          <a:xfrm>
            <a:off x="3091437" y="3209503"/>
            <a:ext cx="1906587" cy="731457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b="1" dirty="0">
                <a:solidFill>
                  <a:srgbClr val="0000FF"/>
                </a:solidFill>
                <a:latin typeface="Georgia" panose="02040502050405020303" pitchFamily="18" charset="0"/>
              </a:rPr>
              <a:t>OLA / GA / Health Insurance / Visa (if needed)</a:t>
            </a:r>
            <a:endParaRPr lang="en-GB" sz="1200" b="1" u="none" strike="noStrike" baseline="0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87849ED-B627-44C7-895C-3A80C917C4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718265">
            <a:off x="5217533" y="1407878"/>
            <a:ext cx="295275" cy="295275"/>
          </a:xfrm>
          <a:prstGeom prst="rect">
            <a:avLst/>
          </a:prstGeom>
        </p:spPr>
      </p:pic>
      <p:sp>
        <p:nvSpPr>
          <p:cNvPr id="23" name="Textfeld 45">
            <a:extLst>
              <a:ext uri="{FF2B5EF4-FFF2-40B4-BE49-F238E27FC236}">
                <a16:creationId xmlns:a16="http://schemas.microsoft.com/office/drawing/2014/main" id="{9F16B525-AE54-400E-AB5C-81188AE04570}"/>
              </a:ext>
            </a:extLst>
          </p:cNvPr>
          <p:cNvSpPr txBox="1"/>
          <p:nvPr/>
        </p:nvSpPr>
        <p:spPr>
          <a:xfrm>
            <a:off x="5947190" y="3209503"/>
            <a:ext cx="1906587" cy="731457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txBody>
          <a:bodyPr wrap="square" lIns="108000" tIns="108000" rIns="108000" bIns="108000" rtlCol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</a:pPr>
            <a:r>
              <a:rPr lang="en-GB" b="1">
                <a:solidFill>
                  <a:srgbClr val="0000FF"/>
                </a:solidFill>
                <a:latin typeface="Georgia" panose="02040502050405020303" pitchFamily="18" charset="0"/>
              </a:rPr>
              <a:t>Stay abroad </a:t>
            </a:r>
            <a:endParaRPr lang="en-GB" b="1" u="none" strike="noStrike" baseline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DC9E66FA-8387-06A0-6AC1-3AE2B7181D81}"/>
              </a:ext>
            </a:extLst>
          </p:cNvPr>
          <p:cNvCxnSpPr>
            <a:cxnSpLocks/>
          </p:cNvCxnSpPr>
          <p:nvPr/>
        </p:nvCxnSpPr>
        <p:spPr>
          <a:xfrm>
            <a:off x="4111710" y="2133517"/>
            <a:ext cx="249978" cy="772411"/>
          </a:xfrm>
          <a:prstGeom prst="line">
            <a:avLst/>
          </a:prstGeom>
          <a:ln w="31750">
            <a:headEnd type="none" w="sm" len="sm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03564E0D-E16E-4B1F-8CE5-8A3C4D87AC09}"/>
              </a:ext>
            </a:extLst>
          </p:cNvPr>
          <p:cNvCxnSpPr>
            <a:cxnSpLocks/>
          </p:cNvCxnSpPr>
          <p:nvPr/>
        </p:nvCxnSpPr>
        <p:spPr>
          <a:xfrm>
            <a:off x="1308150" y="2158594"/>
            <a:ext cx="249978" cy="772411"/>
          </a:xfrm>
          <a:prstGeom prst="line">
            <a:avLst/>
          </a:prstGeom>
          <a:ln w="31750">
            <a:headEnd type="none" w="sm" len="sm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06445C1C-1067-0C91-CFC6-39A629835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8242" y="1118063"/>
            <a:ext cx="901282" cy="90128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2B95B634-002A-47B2-B1A7-199F0F398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75767" y="1118063"/>
            <a:ext cx="901282" cy="90128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FB6944B-D8E0-314C-9A52-672B93A038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3292" y="1118063"/>
            <a:ext cx="901282" cy="901282"/>
          </a:xfrm>
          <a:prstGeom prst="rect">
            <a:avLst/>
          </a:prstGeom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85860752-832D-4C24-8B4A-5B6EC30B25C9}"/>
              </a:ext>
            </a:extLst>
          </p:cNvPr>
          <p:cNvCxnSpPr>
            <a:cxnSpLocks/>
          </p:cNvCxnSpPr>
          <p:nvPr/>
        </p:nvCxnSpPr>
        <p:spPr>
          <a:xfrm>
            <a:off x="7009206" y="2133516"/>
            <a:ext cx="249978" cy="772411"/>
          </a:xfrm>
          <a:prstGeom prst="line">
            <a:avLst/>
          </a:prstGeom>
          <a:ln w="31750">
            <a:headEnd type="none" w="sm" len="sm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22E8A5C4-93F5-446A-965C-677B67DFEF0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9" t="13125"/>
          <a:stretch/>
        </p:blipFill>
        <p:spPr>
          <a:xfrm>
            <a:off x="7909560" y="3081528"/>
            <a:ext cx="3871807" cy="32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18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DD7543E-E067-4E3A-BF6F-D2594001A4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56978" y="1462320"/>
            <a:ext cx="7399337" cy="1495439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</a:rPr>
              <a:t>Nomination</a:t>
            </a:r>
          </a:p>
          <a:p>
            <a:r>
              <a:rPr lang="en-GB">
                <a:solidFill>
                  <a:schemeClr val="tx1"/>
                </a:solidFill>
              </a:rPr>
              <a:t>The act of oficially recommendig you as an exchange student to the partner university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CC09431-07D5-4F94-824E-351BCB86B9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64799" y="3429000"/>
            <a:ext cx="7398000" cy="306000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This way we ensure that the partner university will trust you are coming from a partner institution and you are fulfilling the requirements. Nevertheless you will still need to register / apply again at the partner university directly.</a:t>
            </a:r>
          </a:p>
          <a:p>
            <a:r>
              <a:rPr lang="en-GB">
                <a:solidFill>
                  <a:schemeClr val="tx1"/>
                </a:solidFill>
                <a:latin typeface="Georgia" panose="02040502050405020303" pitchFamily="18" charset="0"/>
              </a:rPr>
              <a:t>The Nomination becomes a requirement itself </a:t>
            </a:r>
          </a:p>
        </p:txBody>
      </p:sp>
    </p:spTree>
    <p:extLst>
      <p:ext uri="{BB962C8B-B14F-4D97-AF65-F5344CB8AC3E}">
        <p14:creationId xmlns:p14="http://schemas.microsoft.com/office/powerpoint/2010/main" val="168750045"/>
      </p:ext>
    </p:extLst>
  </p:cSld>
  <p:clrMapOvr>
    <a:masterClrMapping/>
  </p:clrMapOvr>
</p:sld>
</file>

<file path=ppt/theme/theme1.xml><?xml version="1.0" encoding="utf-8"?>
<a:theme xmlns:a="http://schemas.openxmlformats.org/drawingml/2006/main" name="1_HU BLUE">
  <a:themeElements>
    <a:clrScheme name="Humboldt_Universitaet">
      <a:dk1>
        <a:srgbClr val="00376C"/>
      </a:dk1>
      <a:lt1>
        <a:srgbClr val="FFFFFF"/>
      </a:lt1>
      <a:dk2>
        <a:srgbClr val="00376C"/>
      </a:dk2>
      <a:lt2>
        <a:srgbClr val="E0E9EF"/>
      </a:lt2>
      <a:accent1>
        <a:srgbClr val="0200FF"/>
      </a:accent1>
      <a:accent2>
        <a:srgbClr val="FB0500"/>
      </a:accent2>
      <a:accent3>
        <a:srgbClr val="FFD800"/>
      </a:accent3>
      <a:accent4>
        <a:srgbClr val="E0E9EF"/>
      </a:accent4>
      <a:accent5>
        <a:srgbClr val="000000"/>
      </a:accent5>
      <a:accent6>
        <a:srgbClr val="00376C"/>
      </a:accent6>
      <a:hlink>
        <a:srgbClr val="0200FF"/>
      </a:hlink>
      <a:folHlink>
        <a:srgbClr val="0200FF"/>
      </a:folHlink>
    </a:clrScheme>
    <a:fontScheme name="Humboldt_Universitaet">
      <a:majorFont>
        <a:latin typeface="D-DIN Exp"/>
        <a:ea typeface=""/>
        <a:cs typeface=""/>
      </a:majorFont>
      <a:minorFont>
        <a:latin typeface="HU Sca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2100"/>
          </a:lnSpc>
          <a:defRPr sz="140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U_ppt_Master_Alternativschriften_EN" id="{4581726A-DE29-A348-80D0-2E7773474836}" vid="{B70B94D9-29BB-D44E-B65D-E25ABF86F612}"/>
    </a:ext>
  </a:extLst>
</a:theme>
</file>

<file path=ppt/theme/theme2.xml><?xml version="1.0" encoding="utf-8"?>
<a:theme xmlns:a="http://schemas.openxmlformats.org/drawingml/2006/main" name="2_HU BACKGROUND II">
  <a:themeElements>
    <a:clrScheme name="Benutzerdefiniert 1">
      <a:dk1>
        <a:srgbClr val="00376C"/>
      </a:dk1>
      <a:lt1>
        <a:srgbClr val="FFFFFF"/>
      </a:lt1>
      <a:dk2>
        <a:srgbClr val="00376C"/>
      </a:dk2>
      <a:lt2>
        <a:srgbClr val="F0F0EB"/>
      </a:lt2>
      <a:accent1>
        <a:srgbClr val="0200FF"/>
      </a:accent1>
      <a:accent2>
        <a:srgbClr val="FB0500"/>
      </a:accent2>
      <a:accent3>
        <a:srgbClr val="FFD800"/>
      </a:accent3>
      <a:accent4>
        <a:srgbClr val="F0F0EB"/>
      </a:accent4>
      <a:accent5>
        <a:srgbClr val="000000"/>
      </a:accent5>
      <a:accent6>
        <a:srgbClr val="00376C"/>
      </a:accent6>
      <a:hlink>
        <a:srgbClr val="0200FF"/>
      </a:hlink>
      <a:folHlink>
        <a:srgbClr val="0200FF"/>
      </a:folHlink>
    </a:clrScheme>
    <a:fontScheme name="Humboldt_Universitaet">
      <a:majorFont>
        <a:latin typeface="D-DIN Exp"/>
        <a:ea typeface=""/>
        <a:cs typeface=""/>
      </a:majorFont>
      <a:minorFont>
        <a:latin typeface="HU Sca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2100"/>
          </a:lnSpc>
          <a:defRPr sz="140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U_ppt_Master_Alternativschriften_EN" id="{4581726A-DE29-A348-80D0-2E7773474836}" vid="{FC9CCDCD-698E-1E4C-A9D4-64D54EEAE2C4}"/>
    </a:ext>
  </a:extLst>
</a:theme>
</file>

<file path=ppt/theme/theme3.xml><?xml version="1.0" encoding="utf-8"?>
<a:theme xmlns:a="http://schemas.openxmlformats.org/drawingml/2006/main" name="3_HU DIGITAL BLUE">
  <a:themeElements>
    <a:clrScheme name="Humboldt_Universitaet">
      <a:dk1>
        <a:srgbClr val="00376C"/>
      </a:dk1>
      <a:lt1>
        <a:srgbClr val="FFFFFF"/>
      </a:lt1>
      <a:dk2>
        <a:srgbClr val="00376C"/>
      </a:dk2>
      <a:lt2>
        <a:srgbClr val="E0E9EF"/>
      </a:lt2>
      <a:accent1>
        <a:srgbClr val="0200FF"/>
      </a:accent1>
      <a:accent2>
        <a:srgbClr val="FB0500"/>
      </a:accent2>
      <a:accent3>
        <a:srgbClr val="FFD800"/>
      </a:accent3>
      <a:accent4>
        <a:srgbClr val="E0E9EF"/>
      </a:accent4>
      <a:accent5>
        <a:srgbClr val="000000"/>
      </a:accent5>
      <a:accent6>
        <a:srgbClr val="00376C"/>
      </a:accent6>
      <a:hlink>
        <a:srgbClr val="0200FF"/>
      </a:hlink>
      <a:folHlink>
        <a:srgbClr val="0200FF"/>
      </a:folHlink>
    </a:clrScheme>
    <a:fontScheme name="Humboldt_Universitaet">
      <a:majorFont>
        <a:latin typeface="D-DIN Exp"/>
        <a:ea typeface=""/>
        <a:cs typeface=""/>
      </a:majorFont>
      <a:minorFont>
        <a:latin typeface="HU Sca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2100"/>
          </a:lnSpc>
          <a:defRPr sz="140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U_ppt_Master_Alternativschriften_EN" id="{4581726A-DE29-A348-80D0-2E7773474836}" vid="{4730B3DE-47D8-0241-976F-A5FAB68FD1A7}"/>
    </a:ext>
  </a:extLst>
</a:theme>
</file>

<file path=ppt/theme/theme4.xml><?xml version="1.0" encoding="utf-8"?>
<a:theme xmlns:a="http://schemas.openxmlformats.org/drawingml/2006/main" name="HU_ppt_Master_Systemschriften_HU-Folien_DE">
  <a:themeElements>
    <a:clrScheme name="Humboldt_Universitaet">
      <a:dk1>
        <a:srgbClr val="00376C"/>
      </a:dk1>
      <a:lt1>
        <a:srgbClr val="FFFFFF"/>
      </a:lt1>
      <a:dk2>
        <a:srgbClr val="00376C"/>
      </a:dk2>
      <a:lt2>
        <a:srgbClr val="E0E9EF"/>
      </a:lt2>
      <a:accent1>
        <a:srgbClr val="0200FF"/>
      </a:accent1>
      <a:accent2>
        <a:srgbClr val="FB0500"/>
      </a:accent2>
      <a:accent3>
        <a:srgbClr val="FFD800"/>
      </a:accent3>
      <a:accent4>
        <a:srgbClr val="E0E9EF"/>
      </a:accent4>
      <a:accent5>
        <a:srgbClr val="000000"/>
      </a:accent5>
      <a:accent6>
        <a:srgbClr val="00376C"/>
      </a:accent6>
      <a:hlink>
        <a:srgbClr val="0200FF"/>
      </a:hlink>
      <a:folHlink>
        <a:srgbClr val="0200FF"/>
      </a:folHlink>
    </a:clrScheme>
    <a:fontScheme name="Humboldt_Universitaet">
      <a:majorFont>
        <a:latin typeface="D-DIN Exp"/>
        <a:ea typeface=""/>
        <a:cs typeface=""/>
      </a:majorFont>
      <a:minorFont>
        <a:latin typeface="HU Sca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lnSpc>
            <a:spcPts val="2100"/>
          </a:lnSpc>
          <a:defRPr sz="140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U_ppt_Master_Alternativschriften_HU-Folien_EN" id="{57C6C4AD-9CBE-7947-A63F-BD3DAFB55750}" vid="{5A1C1B9C-6384-0F41-B6EE-693D12E28C3D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FA04B719182A24C8149EA27998A5440" ma:contentTypeVersion="13" ma:contentTypeDescription="Ein neues Dokument erstellen." ma:contentTypeScope="" ma:versionID="0e3c9a8dd6f63c44dee5b9ce6e21bbc8">
  <xsd:schema xmlns:xsd="http://www.w3.org/2001/XMLSchema" xmlns:xs="http://www.w3.org/2001/XMLSchema" xmlns:p="http://schemas.microsoft.com/office/2006/metadata/properties" xmlns:ns3="6ac9b16d-c948-4a23-bd36-0e4800ec3f46" xmlns:ns4="97d70cc3-a322-4adb-ac2f-1ccd95b3b657" targetNamespace="http://schemas.microsoft.com/office/2006/metadata/properties" ma:root="true" ma:fieldsID="0f7f6df8ac0a391f328718319a31b7e0" ns3:_="" ns4:_="">
    <xsd:import namespace="6ac9b16d-c948-4a23-bd36-0e4800ec3f46"/>
    <xsd:import namespace="97d70cc3-a322-4adb-ac2f-1ccd95b3b65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9b16d-c948-4a23-bd36-0e4800ec3f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d70cc3-a322-4adb-ac2f-1ccd95b3b6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31B335-35D1-40BA-B189-8388F53AED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73BA88-2E1C-47F3-A5F4-710D7C8D88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c9b16d-c948-4a23-bd36-0e4800ec3f46"/>
    <ds:schemaRef ds:uri="97d70cc3-a322-4adb-ac2f-1ccd95b3b6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E91BAE-F439-4AA9-8430-2C9DF0118138}">
  <ds:schemaRefs>
    <ds:schemaRef ds:uri="6ac9b16d-c948-4a23-bd36-0e4800ec3f46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97d70cc3-a322-4adb-ac2f-1ccd95b3b65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HU_ppt_Master_Alternativschriften_EN(3)</Template>
  <TotalTime>0</TotalTime>
  <Words>1441</Words>
  <Application>Microsoft Office PowerPoint</Application>
  <PresentationFormat>Breitbild</PresentationFormat>
  <Paragraphs>165</Paragraphs>
  <Slides>28</Slides>
  <Notes>4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28</vt:i4>
      </vt:variant>
    </vt:vector>
  </HeadingPairs>
  <TitlesOfParts>
    <vt:vector size="40" baseType="lpstr">
      <vt:lpstr>Arial</vt:lpstr>
      <vt:lpstr>Calibri</vt:lpstr>
      <vt:lpstr>D-DIN Exp</vt:lpstr>
      <vt:lpstr>DIN Condensed</vt:lpstr>
      <vt:lpstr>Franklin Gothic Book</vt:lpstr>
      <vt:lpstr>Georgia</vt:lpstr>
      <vt:lpstr>HU Scala</vt:lpstr>
      <vt:lpstr>Wingdings</vt:lpstr>
      <vt:lpstr>1_HU BLUE</vt:lpstr>
      <vt:lpstr>2_HU BACKGROUND II</vt:lpstr>
      <vt:lpstr>3_HU DIGITAL BLUE</vt:lpstr>
      <vt:lpstr>HU_ppt_Master_Systemschriften_HU-Folien_DE</vt:lpstr>
      <vt:lpstr>Exchange semester – next steps academic year 2024/25</vt:lpstr>
      <vt:lpstr>     Irene Orrigo  Head international Office outgoings-wiwi@hu-berlin.de Office hours:  Mo/Tue/Wed 10-12 Thu 15-17 Tel: 030 20 93 99504   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        Nominated    The REST   </vt:lpstr>
      <vt:lpstr>Application / Registration at host university</vt:lpstr>
      <vt:lpstr>PowerPoint-Präsentation</vt:lpstr>
      <vt:lpstr>Before going abroad: Matriculation at HU</vt:lpstr>
      <vt:lpstr>Before going abroad: Learning Agreement</vt:lpstr>
      <vt:lpstr>Before going abroad: Learning Agreement</vt:lpstr>
      <vt:lpstr>Before going abroad: Learning Agreement</vt:lpstr>
      <vt:lpstr>Erasmus Grant Agreement/Swiss Mobility </vt:lpstr>
      <vt:lpstr>Erasmus/Swiss Mobility requirements </vt:lpstr>
      <vt:lpstr>Erasmus/Swiss Mobility requirements </vt:lpstr>
      <vt:lpstr>Erasmus/Swiss Mobility academic requirements </vt:lpstr>
      <vt:lpstr>Transfer of Credits</vt:lpstr>
      <vt:lpstr>Transfer of Credits</vt:lpstr>
      <vt:lpstr>Bachelor and Master Thesis </vt:lpstr>
      <vt:lpstr>Visa</vt:lpstr>
      <vt:lpstr>Health insurance</vt:lpstr>
      <vt:lpstr>How to connect 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Exchange semester – next steps academic year 2024/25</dc:title>
  <dc:creator>Irene Orrigo</dc:creator>
  <cp:lastModifiedBy>Irene Orrigo</cp:lastModifiedBy>
  <cp:revision>92</cp:revision>
  <dcterms:created xsi:type="dcterms:W3CDTF">2024-02-19T16:06:55Z</dcterms:created>
  <dcterms:modified xsi:type="dcterms:W3CDTF">2024-02-28T15:52:27Z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0x010100DFA04B719182A24C8149EA27998A5440</vt:lpwstr>
  </property>
</Properties>
</file>